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6" r:id="rId2"/>
    <p:sldId id="342" r:id="rId3"/>
    <p:sldId id="343" r:id="rId4"/>
    <p:sldId id="344" r:id="rId5"/>
    <p:sldId id="345" r:id="rId6"/>
    <p:sldId id="347" r:id="rId7"/>
    <p:sldId id="348" r:id="rId8"/>
    <p:sldId id="349" r:id="rId9"/>
    <p:sldId id="350" r:id="rId10"/>
    <p:sldId id="351" r:id="rId11"/>
    <p:sldId id="352" r:id="rId12"/>
    <p:sldId id="353" r:id="rId13"/>
    <p:sldId id="355" r:id="rId14"/>
    <p:sldId id="354" r:id="rId15"/>
    <p:sldId id="356" r:id="rId16"/>
    <p:sldId id="357" r:id="rId17"/>
    <p:sldId id="358" r:id="rId18"/>
    <p:sldId id="359" r:id="rId19"/>
    <p:sldId id="360" r:id="rId20"/>
    <p:sldId id="361" r:id="rId21"/>
    <p:sldId id="362" r:id="rId22"/>
    <p:sldId id="364" r:id="rId23"/>
    <p:sldId id="363" r:id="rId24"/>
    <p:sldId id="365" r:id="rId25"/>
    <p:sldId id="366" r:id="rId26"/>
    <p:sldId id="367" r:id="rId27"/>
    <p:sldId id="368" r:id="rId28"/>
    <p:sldId id="369" r:id="rId29"/>
    <p:sldId id="370" r:id="rId30"/>
    <p:sldId id="372" r:id="rId31"/>
    <p:sldId id="371" r:id="rId32"/>
    <p:sldId id="373" r:id="rId33"/>
    <p:sldId id="374"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E" initials="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8857" autoAdjust="0"/>
  </p:normalViewPr>
  <p:slideViewPr>
    <p:cSldViewPr snapToGrid="0">
      <p:cViewPr varScale="1">
        <p:scale>
          <a:sx n="87" d="100"/>
          <a:sy n="87" d="100"/>
        </p:scale>
        <p:origin x="-355"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19505-B65A-492A-9298-CCA862C224B0}" type="datetimeFigureOut">
              <a:rPr lang="it-IT" smtClean="0"/>
              <a:t>15/06/2018</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2CDD09-F4A5-48FE-9BEE-548B003A4A49}" type="slidenum">
              <a:rPr lang="it-IT" smtClean="0"/>
              <a:t>‹N›</a:t>
            </a:fld>
            <a:endParaRPr lang="it-IT"/>
          </a:p>
        </p:txBody>
      </p:sp>
    </p:spTree>
    <p:extLst>
      <p:ext uri="{BB962C8B-B14F-4D97-AF65-F5344CB8AC3E}">
        <p14:creationId xmlns:p14="http://schemas.microsoft.com/office/powerpoint/2010/main" val="410763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6A64E70-554B-4E3C-A314-5C0211CAE4DE}" type="datetimeFigureOut">
              <a:rPr lang="it-IT" smtClean="0"/>
              <a:t>15/06/2018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206281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6A64E70-554B-4E3C-A314-5C0211CAE4DE}" type="datetimeFigureOut">
              <a:rPr lang="it-IT" smtClean="0"/>
              <a:t>15/06/2018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380948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6A64E70-554B-4E3C-A314-5C0211CAE4DE}" type="datetimeFigureOut">
              <a:rPr lang="it-IT" smtClean="0"/>
              <a:t>15/06/2018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226717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6A64E70-554B-4E3C-A314-5C0211CAE4DE}" type="datetimeFigureOut">
              <a:rPr lang="it-IT" smtClean="0"/>
              <a:t>15/06/2018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269436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6A64E70-554B-4E3C-A314-5C0211CAE4DE}" type="datetimeFigureOut">
              <a:rPr lang="it-IT" smtClean="0"/>
              <a:t>15/06/2018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233908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6A64E70-554B-4E3C-A314-5C0211CAE4DE}" type="datetimeFigureOut">
              <a:rPr lang="it-IT" smtClean="0"/>
              <a:t>15/06/2018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366696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6A64E70-554B-4E3C-A314-5C0211CAE4DE}" type="datetimeFigureOut">
              <a:rPr lang="it-IT" smtClean="0"/>
              <a:t>15/06/2018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207756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6A64E70-554B-4E3C-A314-5C0211CAE4DE}" type="datetimeFigureOut">
              <a:rPr lang="it-IT" smtClean="0"/>
              <a:t>15/06/2018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389944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6A64E70-554B-4E3C-A314-5C0211CAE4DE}" type="datetimeFigureOut">
              <a:rPr lang="it-IT" smtClean="0"/>
              <a:t>15/06/2018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141750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6A64E70-554B-4E3C-A314-5C0211CAE4DE}" type="datetimeFigureOut">
              <a:rPr lang="it-IT" smtClean="0"/>
              <a:t>15/06/2018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52238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6A64E70-554B-4E3C-A314-5C0211CAE4DE}" type="datetimeFigureOut">
              <a:rPr lang="it-IT" smtClean="0"/>
              <a:t>15/06/2018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A301A6-1ADF-42DE-82B5-54A444EC326E}" type="slidenum">
              <a:rPr lang="it-IT" smtClean="0"/>
              <a:t>‹N›</a:t>
            </a:fld>
            <a:endParaRPr lang="it-IT"/>
          </a:p>
        </p:txBody>
      </p:sp>
    </p:spTree>
    <p:extLst>
      <p:ext uri="{BB962C8B-B14F-4D97-AF65-F5344CB8AC3E}">
        <p14:creationId xmlns:p14="http://schemas.microsoft.com/office/powerpoint/2010/main" val="124748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64E70-554B-4E3C-A314-5C0211CAE4DE}" type="datetimeFigureOut">
              <a:rPr lang="it-IT" smtClean="0"/>
              <a:t>15/06/2018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301A6-1ADF-42DE-82B5-54A444EC326E}" type="slidenum">
              <a:rPr lang="it-IT" smtClean="0"/>
              <a:t>‹N›</a:t>
            </a:fld>
            <a:endParaRPr lang="it-IT"/>
          </a:p>
        </p:txBody>
      </p:sp>
    </p:spTree>
    <p:extLst>
      <p:ext uri="{BB962C8B-B14F-4D97-AF65-F5344CB8AC3E}">
        <p14:creationId xmlns:p14="http://schemas.microsoft.com/office/powerpoint/2010/main" val="2088951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mailto:ptes1820@pec.regione.campania.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gi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8.pn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 Claudia Nalesso"/>
          <p:cNvPicPr>
            <a:picLocks noChangeAspect="1" noChangeArrowheads="1"/>
          </p:cNvPicPr>
          <p:nvPr/>
        </p:nvPicPr>
        <p:blipFill rotWithShape="1">
          <a:blip r:embed="rId2">
            <a:extLst>
              <a:ext uri="{28A0092B-C50C-407E-A947-70E740481C1C}">
                <a14:useLocalDpi xmlns:a14="http://schemas.microsoft.com/office/drawing/2010/main" val="0"/>
              </a:ext>
            </a:extLst>
          </a:blip>
          <a:srcRect l="67088"/>
          <a:stretch/>
        </p:blipFill>
        <p:spPr bwMode="auto">
          <a:xfrm>
            <a:off x="8830100" y="0"/>
            <a:ext cx="3350015"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0" y="1670921"/>
            <a:ext cx="8843606" cy="1261884"/>
          </a:xfrm>
          <a:prstGeom prst="rect">
            <a:avLst/>
          </a:prstGeom>
        </p:spPr>
        <p:txBody>
          <a:bodyPr wrap="square">
            <a:spAutoFit/>
          </a:bodyPr>
          <a:lstStyle/>
          <a:p>
            <a:pPr algn="ctr"/>
            <a:r>
              <a:rPr lang="it-IT" sz="3600" b="1" dirty="0" smtClean="0">
                <a:solidFill>
                  <a:schemeClr val="accent1">
                    <a:lumMod val="50000"/>
                  </a:schemeClr>
                </a:solidFill>
                <a:latin typeface="Calibri"/>
                <a:cs typeface="Calibri"/>
              </a:rPr>
              <a:t>P.T.E.S. 2018/2020</a:t>
            </a:r>
          </a:p>
          <a:p>
            <a:pPr algn="ctr"/>
            <a:endParaRPr lang="it-IT" sz="1400" b="1" dirty="0" smtClean="0">
              <a:solidFill>
                <a:schemeClr val="accent1">
                  <a:lumMod val="50000"/>
                </a:schemeClr>
              </a:solidFill>
              <a:latin typeface="Calibri"/>
              <a:cs typeface="Calibri"/>
            </a:endParaRPr>
          </a:p>
          <a:p>
            <a:pPr algn="ctr"/>
            <a:r>
              <a:rPr lang="it-IT" sz="2400" dirty="0" smtClean="0">
                <a:solidFill>
                  <a:schemeClr val="accent1">
                    <a:lumMod val="50000"/>
                  </a:schemeClr>
                </a:solidFill>
              </a:rPr>
              <a:t>Piano Triennale Edilizia </a:t>
            </a:r>
            <a:r>
              <a:rPr lang="it-IT" sz="2400" dirty="0">
                <a:solidFill>
                  <a:schemeClr val="accent1">
                    <a:lumMod val="50000"/>
                  </a:schemeClr>
                </a:solidFill>
              </a:rPr>
              <a:t>Scolastica Regione </a:t>
            </a:r>
            <a:r>
              <a:rPr lang="it-IT" sz="2400" dirty="0" smtClean="0">
                <a:solidFill>
                  <a:schemeClr val="accent1">
                    <a:lumMod val="50000"/>
                  </a:schemeClr>
                </a:solidFill>
              </a:rPr>
              <a:t>Campania 2018/2020</a:t>
            </a:r>
          </a:p>
        </p:txBody>
      </p:sp>
      <p:sp>
        <p:nvSpPr>
          <p:cNvPr id="36" name="CasellaDiTesto 35"/>
          <p:cNvSpPr txBox="1"/>
          <p:nvPr/>
        </p:nvSpPr>
        <p:spPr>
          <a:xfrm>
            <a:off x="8830100" y="5757816"/>
            <a:ext cx="1898277" cy="276999"/>
          </a:xfrm>
          <a:prstGeom prst="rect">
            <a:avLst/>
          </a:prstGeom>
          <a:noFill/>
        </p:spPr>
        <p:txBody>
          <a:bodyPr wrap="none" rtlCol="0">
            <a:spAutoFit/>
          </a:bodyPr>
          <a:lstStyle/>
          <a:p>
            <a:r>
              <a:rPr lang="it-IT" sz="1200" b="1" dirty="0" smtClean="0">
                <a:solidFill>
                  <a:schemeClr val="bg1"/>
                </a:solidFill>
                <a:latin typeface="Century Gothic"/>
                <a:cs typeface="Century Gothic"/>
              </a:rPr>
              <a:t>In collaborazione con: </a:t>
            </a:r>
            <a:endParaRPr lang="it-IT" sz="1200" b="1" dirty="0">
              <a:solidFill>
                <a:schemeClr val="bg1"/>
              </a:solidFill>
              <a:latin typeface="Century Gothic"/>
              <a:cs typeface="Century Gothic"/>
            </a:endParaRPr>
          </a:p>
        </p:txBody>
      </p:sp>
      <p:pic>
        <p:nvPicPr>
          <p:cNvPr id="22" name="Immagine 21" descr="Repubblica italia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237" y="202594"/>
            <a:ext cx="647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magin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3235" y="198397"/>
            <a:ext cx="901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197" y="367694"/>
            <a:ext cx="1536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magin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758" y="325397"/>
            <a:ext cx="11049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ttangolo 39"/>
          <p:cNvSpPr/>
          <p:nvPr/>
        </p:nvSpPr>
        <p:spPr>
          <a:xfrm>
            <a:off x="157303" y="4054345"/>
            <a:ext cx="8843606" cy="1477328"/>
          </a:xfrm>
          <a:prstGeom prst="rect">
            <a:avLst/>
          </a:prstGeom>
        </p:spPr>
        <p:txBody>
          <a:bodyPr wrap="square">
            <a:spAutoFit/>
          </a:bodyPr>
          <a:lstStyle/>
          <a:p>
            <a:pPr algn="ctr"/>
            <a:r>
              <a:rPr lang="it-IT" dirty="0" smtClean="0">
                <a:solidFill>
                  <a:schemeClr val="accent1">
                    <a:lumMod val="50000"/>
                  </a:schemeClr>
                </a:solidFill>
              </a:rPr>
              <a:t>Decreto Dirigenziale n°620 del 04/06/2018 (BURC n°39 del 04/06/2018)</a:t>
            </a:r>
          </a:p>
          <a:p>
            <a:pPr algn="ctr"/>
            <a:r>
              <a:rPr lang="it-IT" i="1" dirty="0">
                <a:solidFill>
                  <a:schemeClr val="accent1">
                    <a:lumMod val="50000"/>
                  </a:schemeClr>
                </a:solidFill>
              </a:rPr>
              <a:t>“</a:t>
            </a:r>
            <a:r>
              <a:rPr lang="de-DE" i="1" dirty="0">
                <a:solidFill>
                  <a:schemeClr val="accent1">
                    <a:lumMod val="50000"/>
                  </a:schemeClr>
                </a:solidFill>
              </a:rPr>
              <a:t>AVVISO PUBBLICO PER LA FORMAZIONE DEL PIANO TRIENNALE DI </a:t>
            </a:r>
            <a:r>
              <a:rPr lang="de-DE" i="1" dirty="0" smtClean="0">
                <a:solidFill>
                  <a:schemeClr val="accent1">
                    <a:lumMod val="50000"/>
                  </a:schemeClr>
                </a:solidFill>
              </a:rPr>
              <a:t>EDILIZIA </a:t>
            </a:r>
            <a:r>
              <a:rPr lang="it-IT" i="1" dirty="0" smtClean="0">
                <a:solidFill>
                  <a:schemeClr val="accent1">
                    <a:lumMod val="50000"/>
                  </a:schemeClr>
                </a:solidFill>
              </a:rPr>
              <a:t>SCOLASTICA (</a:t>
            </a:r>
            <a:r>
              <a:rPr lang="it-IT" i="1" dirty="0">
                <a:solidFill>
                  <a:schemeClr val="accent1">
                    <a:lumMod val="50000"/>
                  </a:schemeClr>
                </a:solidFill>
              </a:rPr>
              <a:t>P.T.E.S) DELLA REGIONE CAMPANIA 2018/2020 E PER </a:t>
            </a:r>
            <a:r>
              <a:rPr lang="it-IT" i="1" dirty="0" smtClean="0">
                <a:solidFill>
                  <a:schemeClr val="accent1">
                    <a:lumMod val="50000"/>
                  </a:schemeClr>
                </a:solidFill>
              </a:rPr>
              <a:t>LA </a:t>
            </a:r>
            <a:r>
              <a:rPr lang="de-DE" i="1" dirty="0" smtClean="0">
                <a:solidFill>
                  <a:schemeClr val="accent1">
                    <a:lumMod val="50000"/>
                  </a:schemeClr>
                </a:solidFill>
              </a:rPr>
              <a:t>FORMAZIONE </a:t>
            </a:r>
            <a:r>
              <a:rPr lang="de-DE" i="1" dirty="0">
                <a:solidFill>
                  <a:schemeClr val="accent1">
                    <a:lumMod val="50000"/>
                  </a:schemeClr>
                </a:solidFill>
              </a:rPr>
              <a:t>DI </a:t>
            </a:r>
            <a:r>
              <a:rPr lang="de-DE" i="1" dirty="0" smtClean="0">
                <a:solidFill>
                  <a:schemeClr val="accent1">
                    <a:lumMod val="50000"/>
                  </a:schemeClr>
                </a:solidFill>
              </a:rPr>
              <a:t>UNA GRADUATORIA </a:t>
            </a:r>
            <a:r>
              <a:rPr lang="de-DE" i="1" dirty="0">
                <a:solidFill>
                  <a:schemeClr val="accent1">
                    <a:lumMod val="50000"/>
                  </a:schemeClr>
                </a:solidFill>
              </a:rPr>
              <a:t>PER LA CONCESSIONE DI </a:t>
            </a:r>
            <a:r>
              <a:rPr lang="de-DE" i="1" dirty="0" smtClean="0">
                <a:solidFill>
                  <a:schemeClr val="accent1">
                    <a:lumMod val="50000"/>
                  </a:schemeClr>
                </a:solidFill>
              </a:rPr>
              <a:t>CONTRIBUTI STRAORDINARI </a:t>
            </a:r>
            <a:r>
              <a:rPr lang="de-DE" i="1" dirty="0">
                <a:solidFill>
                  <a:schemeClr val="accent1">
                    <a:lumMod val="50000"/>
                  </a:schemeClr>
                </a:solidFill>
              </a:rPr>
              <a:t>PER LA MESSA A NORMA ANTICENDIO“</a:t>
            </a:r>
            <a:endParaRPr lang="it-IT" i="1" dirty="0">
              <a:solidFill>
                <a:schemeClr val="accent1">
                  <a:lumMod val="50000"/>
                </a:schemeClr>
              </a:solidFill>
            </a:endParaRPr>
          </a:p>
        </p:txBody>
      </p:sp>
      <p:sp>
        <p:nvSpPr>
          <p:cNvPr id="41" name="CasellaDiTesto 40"/>
          <p:cNvSpPr txBox="1"/>
          <p:nvPr/>
        </p:nvSpPr>
        <p:spPr>
          <a:xfrm>
            <a:off x="1794217" y="3007176"/>
            <a:ext cx="5255172" cy="523220"/>
          </a:xfrm>
          <a:prstGeom prst="rect">
            <a:avLst/>
          </a:prstGeom>
          <a:noFill/>
        </p:spPr>
        <p:txBody>
          <a:bodyPr wrap="square" rtlCol="0">
            <a:spAutoFit/>
          </a:bodyPr>
          <a:lstStyle/>
          <a:p>
            <a:pPr algn="ctr"/>
            <a:r>
              <a:rPr lang="it-IT" sz="2800" b="1" dirty="0">
                <a:solidFill>
                  <a:schemeClr val="accent1">
                    <a:lumMod val="50000"/>
                  </a:schemeClr>
                </a:solidFill>
                <a:latin typeface="Calibri"/>
                <a:cs typeface="Calibri"/>
              </a:rPr>
              <a:t>UOD 09 - Edilizia Scolastica </a:t>
            </a:r>
          </a:p>
        </p:txBody>
      </p:sp>
      <p:sp>
        <p:nvSpPr>
          <p:cNvPr id="3" name="Rettangolo 2"/>
          <p:cNvSpPr/>
          <p:nvPr/>
        </p:nvSpPr>
        <p:spPr>
          <a:xfrm>
            <a:off x="3236532" y="6053641"/>
            <a:ext cx="2348720" cy="369332"/>
          </a:xfrm>
          <a:prstGeom prst="rect">
            <a:avLst/>
          </a:prstGeom>
        </p:spPr>
        <p:txBody>
          <a:bodyPr wrap="none">
            <a:spAutoFit/>
          </a:bodyPr>
          <a:lstStyle/>
          <a:p>
            <a:pPr algn="ctr"/>
            <a:r>
              <a:rPr lang="it-IT" dirty="0" smtClean="0">
                <a:solidFill>
                  <a:schemeClr val="tx2"/>
                </a:solidFill>
              </a:rPr>
              <a:t>Napoli, 15 giugno </a:t>
            </a:r>
            <a:r>
              <a:rPr lang="it-IT" dirty="0">
                <a:solidFill>
                  <a:schemeClr val="tx2"/>
                </a:solidFill>
              </a:rPr>
              <a:t>2018</a:t>
            </a:r>
          </a:p>
        </p:txBody>
      </p:sp>
      <p:pic>
        <p:nvPicPr>
          <p:cNvPr id="1027" name="Picture 3" descr="\\dps\nuvec-s1\Ambito-A\TF_ES\TFES 2.0  2017-20\Grafica - Loghi\Logo TFES\TFES_logo colore_no sfond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57172" y="5934074"/>
            <a:ext cx="2162431"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24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5694700" cy="954107"/>
          </a:xfrm>
          <a:prstGeom prst="rect">
            <a:avLst/>
          </a:prstGeom>
          <a:noFill/>
        </p:spPr>
        <p:txBody>
          <a:bodyPr wrap="none" rtlCol="0">
            <a:spAutoFit/>
          </a:bodyPr>
          <a:lstStyle/>
          <a:p>
            <a:r>
              <a:rPr lang="it-IT" sz="2800" dirty="0" smtClean="0">
                <a:solidFill>
                  <a:schemeClr val="accent1">
                    <a:lumMod val="50000"/>
                  </a:schemeClr>
                </a:solidFill>
              </a:rPr>
              <a:t>Art. 4 Tipologie interventi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smtClean="0">
                <a:solidFill>
                  <a:schemeClr val="tx1">
                    <a:lumMod val="50000"/>
                    <a:lumOff val="50000"/>
                  </a:schemeClr>
                </a:solidFill>
              </a:rPr>
              <a:t>8</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Rettangolo 18"/>
          <p:cNvSpPr/>
          <p:nvPr/>
        </p:nvSpPr>
        <p:spPr>
          <a:xfrm>
            <a:off x="422030" y="1225119"/>
            <a:ext cx="8261583" cy="3616375"/>
          </a:xfrm>
          <a:prstGeom prst="rect">
            <a:avLst/>
          </a:prstGeom>
        </p:spPr>
        <p:txBody>
          <a:bodyPr wrap="square">
            <a:spAutoFit/>
          </a:bodyPr>
          <a:lstStyle/>
          <a:p>
            <a:pPr marL="185738" algn="just">
              <a:lnSpc>
                <a:spcPct val="150000"/>
              </a:lnSpc>
            </a:pPr>
            <a:r>
              <a:rPr lang="it-IT" sz="1600" dirty="0">
                <a:solidFill>
                  <a:srgbClr val="1F4E79"/>
                </a:solidFill>
              </a:rPr>
              <a:t>P</a:t>
            </a:r>
            <a:r>
              <a:rPr lang="it-IT" sz="1600" dirty="0" smtClean="0">
                <a:solidFill>
                  <a:srgbClr val="1F4E79"/>
                </a:solidFill>
              </a:rPr>
              <a:t>er tutti gli interventi progettati è possibile riferirsi agli indici di funzionalità̀ didattica, edilizia ed urbanistica previsti dal </a:t>
            </a:r>
            <a:r>
              <a:rPr lang="it-IT" sz="1600" dirty="0" err="1" smtClean="0">
                <a:solidFill>
                  <a:srgbClr val="1F4E79"/>
                </a:solidFill>
              </a:rPr>
              <a:t>d.m.</a:t>
            </a:r>
            <a:r>
              <a:rPr lang="it-IT" sz="1600" dirty="0" smtClean="0">
                <a:solidFill>
                  <a:srgbClr val="1F4E79"/>
                </a:solidFill>
              </a:rPr>
              <a:t> del 18.12.1975 e dal decreto interministeriale dell’11.04.2013 “adozione delle linee guida contenenti indirizzi progettuali di riferimento per la costruzione di nuove scuole”.</a:t>
            </a:r>
          </a:p>
          <a:p>
            <a:pPr marL="185738" algn="just"/>
            <a:endParaRPr lang="it-IT" sz="1600" dirty="0">
              <a:solidFill>
                <a:srgbClr val="1F4E79"/>
              </a:solidFill>
            </a:endParaRPr>
          </a:p>
          <a:p>
            <a:pPr marL="185738" algn="just">
              <a:lnSpc>
                <a:spcPct val="130000"/>
              </a:lnSpc>
            </a:pPr>
            <a:r>
              <a:rPr lang="it-IT" b="1" i="1" dirty="0">
                <a:solidFill>
                  <a:srgbClr val="1F4E79"/>
                </a:solidFill>
              </a:rPr>
              <a:t>Per la formazione di una graduatoria dedicata, sono ammessi </a:t>
            </a:r>
            <a:r>
              <a:rPr lang="it-IT" b="1" i="1" dirty="0" smtClean="0">
                <a:solidFill>
                  <a:srgbClr val="1F4E79"/>
                </a:solidFill>
              </a:rPr>
              <a:t>altresì̀ </a:t>
            </a:r>
            <a:r>
              <a:rPr lang="it-IT" b="1" i="1" dirty="0">
                <a:solidFill>
                  <a:srgbClr val="1F4E79"/>
                </a:solidFill>
              </a:rPr>
              <a:t>interventi che prevedono esclusivamente opere per l’adeguamento/miglioramento della sicurezza antincendio di edifici scolastici esistenti finalizzati al contributo straordinario di cui al successivo articolo 14, nel rispetto delle indicazioni prioritarie di cui al decreto ministeriale 21 marzo 2018 (G.U. n.74 del 29/03/2018).</a:t>
            </a:r>
            <a:r>
              <a:rPr lang="it-IT" b="1" i="1" dirty="0"/>
              <a:t> </a:t>
            </a:r>
          </a:p>
        </p:txBody>
      </p:sp>
      <p:sp>
        <p:nvSpPr>
          <p:cNvPr id="21" name="CasellaDiTesto 20"/>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3" name="CasellaDiTesto 22"/>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4" name="CasellaDiTesto 2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5" name="CasellaDiTesto 2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6" name="CasellaDiTesto 25"/>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39" name="CasellaDiTesto 38"/>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27" name="CasellaDiTesto 26"/>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9" name="CasellaDiTesto 28"/>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8" name="CasellaDiTesto 37"/>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0" name="CasellaDiTesto 3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1" name="CasellaDiTesto 40"/>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2" name="CasellaDiTesto 41"/>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3" name="CasellaDiTesto 42"/>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4" name="Connettore 1 43"/>
          <p:cNvCxnSpPr/>
          <p:nvPr/>
        </p:nvCxnSpPr>
        <p:spPr>
          <a:xfrm>
            <a:off x="9269622" y="2621903"/>
            <a:ext cx="196694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7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6478568" cy="954107"/>
          </a:xfrm>
          <a:prstGeom prst="rect">
            <a:avLst/>
          </a:prstGeom>
          <a:noFill/>
        </p:spPr>
        <p:txBody>
          <a:bodyPr wrap="none" rtlCol="0">
            <a:spAutoFit/>
          </a:bodyPr>
          <a:lstStyle/>
          <a:p>
            <a:r>
              <a:rPr lang="it-IT" sz="2800" dirty="0" smtClean="0">
                <a:solidFill>
                  <a:schemeClr val="accent1">
                    <a:lumMod val="50000"/>
                  </a:schemeClr>
                </a:solidFill>
              </a:rPr>
              <a:t>Art. 4 Tipologie interventi NON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smtClean="0">
                <a:solidFill>
                  <a:schemeClr val="tx1">
                    <a:lumMod val="50000"/>
                    <a:lumOff val="50000"/>
                  </a:schemeClr>
                </a:solidFill>
              </a:rPr>
              <a:t>9</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 name="Rettangolo 1"/>
          <p:cNvSpPr/>
          <p:nvPr/>
        </p:nvSpPr>
        <p:spPr>
          <a:xfrm>
            <a:off x="246335" y="1149122"/>
            <a:ext cx="8590085" cy="5550237"/>
          </a:xfrm>
          <a:prstGeom prst="rect">
            <a:avLst/>
          </a:prstGeom>
        </p:spPr>
        <p:txBody>
          <a:bodyPr wrap="square">
            <a:spAutoFit/>
          </a:bodyPr>
          <a:lstStyle/>
          <a:p>
            <a:pPr algn="just">
              <a:spcBef>
                <a:spcPts val="800"/>
              </a:spcBef>
            </a:pPr>
            <a:r>
              <a:rPr lang="it-IT" sz="1600" dirty="0">
                <a:solidFill>
                  <a:srgbClr val="1F4E79"/>
                </a:solidFill>
              </a:rPr>
              <a:t>Interventi :</a:t>
            </a:r>
          </a:p>
          <a:p>
            <a:pPr algn="just">
              <a:spcBef>
                <a:spcPts val="800"/>
              </a:spcBef>
            </a:pPr>
            <a:r>
              <a:rPr lang="it-IT" sz="1600" dirty="0" smtClean="0">
                <a:solidFill>
                  <a:srgbClr val="1F4E79"/>
                </a:solidFill>
              </a:rPr>
              <a:t>a) </a:t>
            </a:r>
            <a:r>
              <a:rPr lang="it-IT" sz="1600" dirty="0" smtClean="0">
                <a:solidFill>
                  <a:srgbClr val="FF0000"/>
                </a:solidFill>
              </a:rPr>
              <a:t>già </a:t>
            </a:r>
            <a:r>
              <a:rPr lang="it-IT" sz="1600" dirty="0">
                <a:solidFill>
                  <a:srgbClr val="FF0000"/>
                </a:solidFill>
              </a:rPr>
              <a:t>avviati </a:t>
            </a:r>
            <a:r>
              <a:rPr lang="it-IT" sz="1600" dirty="0">
                <a:solidFill>
                  <a:srgbClr val="1F4E79"/>
                </a:solidFill>
              </a:rPr>
              <a:t>alla data di pubblicazione del presente Avviso</a:t>
            </a:r>
            <a:r>
              <a:rPr lang="it-IT" sz="1600" dirty="0" smtClean="0">
                <a:solidFill>
                  <a:srgbClr val="1F4E79"/>
                </a:solidFill>
              </a:rPr>
              <a:t>;</a:t>
            </a:r>
            <a:endParaRPr lang="it-IT" sz="1600" dirty="0">
              <a:solidFill>
                <a:srgbClr val="1F4E79"/>
              </a:solidFill>
            </a:endParaRPr>
          </a:p>
          <a:p>
            <a:pPr algn="just">
              <a:spcBef>
                <a:spcPts val="800"/>
              </a:spcBef>
            </a:pPr>
            <a:r>
              <a:rPr lang="it-IT" sz="1600" dirty="0">
                <a:solidFill>
                  <a:srgbClr val="1F4E79"/>
                </a:solidFill>
              </a:rPr>
              <a:t>b) relativi ad edifici </a:t>
            </a:r>
            <a:r>
              <a:rPr lang="it-IT" sz="1600" dirty="0">
                <a:solidFill>
                  <a:srgbClr val="FF0000"/>
                </a:solidFill>
              </a:rPr>
              <a:t>non</a:t>
            </a:r>
            <a:r>
              <a:rPr lang="it-IT" sz="1600" dirty="0">
                <a:solidFill>
                  <a:srgbClr val="1F4E79"/>
                </a:solidFill>
              </a:rPr>
              <a:t> di completa ed esclusiva </a:t>
            </a:r>
            <a:r>
              <a:rPr lang="it-IT" sz="1600" dirty="0">
                <a:solidFill>
                  <a:srgbClr val="FF0000"/>
                </a:solidFill>
              </a:rPr>
              <a:t>proprietà pubblica</a:t>
            </a:r>
            <a:r>
              <a:rPr lang="it-IT" sz="1600" dirty="0">
                <a:solidFill>
                  <a:srgbClr val="1F4E79"/>
                </a:solidFill>
              </a:rPr>
              <a:t>;</a:t>
            </a:r>
          </a:p>
          <a:p>
            <a:pPr algn="just">
              <a:spcBef>
                <a:spcPts val="800"/>
              </a:spcBef>
            </a:pPr>
            <a:r>
              <a:rPr lang="it-IT" sz="1600" dirty="0" smtClean="0">
                <a:solidFill>
                  <a:srgbClr val="1F4E79"/>
                </a:solidFill>
              </a:rPr>
              <a:t>c</a:t>
            </a:r>
            <a:r>
              <a:rPr lang="it-IT" sz="1600" dirty="0">
                <a:solidFill>
                  <a:srgbClr val="1F4E79"/>
                </a:solidFill>
              </a:rPr>
              <a:t>) relativi a edifici di proprietà pubblica adibiti </a:t>
            </a:r>
            <a:r>
              <a:rPr lang="it-IT" sz="1600" dirty="0">
                <a:solidFill>
                  <a:srgbClr val="FF0000"/>
                </a:solidFill>
              </a:rPr>
              <a:t>all’istruzione scolastica non sta</a:t>
            </a:r>
            <a:r>
              <a:rPr lang="it-IT" sz="1600" dirty="0">
                <a:solidFill>
                  <a:srgbClr val="1F4E79"/>
                </a:solidFill>
              </a:rPr>
              <a:t>tale, </a:t>
            </a:r>
            <a:r>
              <a:rPr lang="it-IT" sz="1600" dirty="0" smtClean="0">
                <a:solidFill>
                  <a:srgbClr val="1F4E79"/>
                </a:solidFill>
              </a:rPr>
              <a:t>fatta salva </a:t>
            </a:r>
            <a:r>
              <a:rPr lang="it-IT" sz="1600" dirty="0">
                <a:solidFill>
                  <a:srgbClr val="1F4E79"/>
                </a:solidFill>
              </a:rPr>
              <a:t>l’ipotesi di realizzazione di poli di infanzia ai sensi dell’articolo 3, comma 9, </a:t>
            </a:r>
            <a:r>
              <a:rPr lang="it-IT" sz="1600" dirty="0" smtClean="0">
                <a:solidFill>
                  <a:srgbClr val="1F4E79"/>
                </a:solidFill>
              </a:rPr>
              <a:t>del decreto </a:t>
            </a:r>
            <a:r>
              <a:rPr lang="it-IT" sz="1600" dirty="0">
                <a:solidFill>
                  <a:srgbClr val="1F4E79"/>
                </a:solidFill>
              </a:rPr>
              <a:t>legislativo 13 aprile 2017, n. 65;</a:t>
            </a:r>
          </a:p>
          <a:p>
            <a:pPr algn="just">
              <a:spcBef>
                <a:spcPts val="800"/>
              </a:spcBef>
            </a:pPr>
            <a:r>
              <a:rPr lang="it-IT" sz="1600" dirty="0" smtClean="0">
                <a:solidFill>
                  <a:srgbClr val="1F4E79"/>
                </a:solidFill>
              </a:rPr>
              <a:t>d</a:t>
            </a:r>
            <a:r>
              <a:rPr lang="it-IT" sz="1600" dirty="0">
                <a:solidFill>
                  <a:srgbClr val="1F4E79"/>
                </a:solidFill>
              </a:rPr>
              <a:t>) relativi ad edifici destinati, o da destinare, ad ospitare istituzioni scolastiche per </a:t>
            </a:r>
            <a:r>
              <a:rPr lang="it-IT" sz="1600" dirty="0">
                <a:solidFill>
                  <a:srgbClr val="FF0000"/>
                </a:solidFill>
              </a:rPr>
              <a:t>un </a:t>
            </a:r>
            <a:r>
              <a:rPr lang="it-IT" sz="1600" dirty="0" smtClean="0">
                <a:solidFill>
                  <a:srgbClr val="FF0000"/>
                </a:solidFill>
              </a:rPr>
              <a:t>tempo inferiore </a:t>
            </a:r>
            <a:r>
              <a:rPr lang="it-IT" sz="1600" dirty="0">
                <a:solidFill>
                  <a:srgbClr val="FF0000"/>
                </a:solidFill>
              </a:rPr>
              <a:t>a 10 anni</a:t>
            </a:r>
            <a:r>
              <a:rPr lang="it-IT" sz="1600" dirty="0">
                <a:solidFill>
                  <a:srgbClr val="1F4E79"/>
                </a:solidFill>
              </a:rPr>
              <a:t>;</a:t>
            </a:r>
          </a:p>
          <a:p>
            <a:pPr algn="just">
              <a:spcBef>
                <a:spcPts val="800"/>
              </a:spcBef>
            </a:pPr>
            <a:r>
              <a:rPr lang="it-IT" sz="1600" dirty="0" smtClean="0">
                <a:solidFill>
                  <a:srgbClr val="1F4E79"/>
                </a:solidFill>
              </a:rPr>
              <a:t>e</a:t>
            </a:r>
            <a:r>
              <a:rPr lang="it-IT" sz="1600" dirty="0">
                <a:solidFill>
                  <a:srgbClr val="1F4E79"/>
                </a:solidFill>
              </a:rPr>
              <a:t>) relativi a edifici ospitanti o destinati ad ospitare istituzioni scolastiche statali che, </a:t>
            </a:r>
            <a:r>
              <a:rPr lang="it-IT" sz="1600" dirty="0" smtClean="0">
                <a:solidFill>
                  <a:srgbClr val="1F4E79"/>
                </a:solidFill>
              </a:rPr>
              <a:t>a seguito </a:t>
            </a:r>
            <a:r>
              <a:rPr lang="it-IT" sz="1600" dirty="0">
                <a:solidFill>
                  <a:srgbClr val="1F4E79"/>
                </a:solidFill>
              </a:rPr>
              <a:t>di </a:t>
            </a:r>
            <a:r>
              <a:rPr lang="it-IT" sz="1600" dirty="0">
                <a:solidFill>
                  <a:srgbClr val="FF0000"/>
                </a:solidFill>
              </a:rPr>
              <a:t>provvedimento di dimensionamento</a:t>
            </a:r>
            <a:r>
              <a:rPr lang="it-IT" sz="1600" dirty="0">
                <a:solidFill>
                  <a:srgbClr val="1F4E79"/>
                </a:solidFill>
              </a:rPr>
              <a:t>, siano adibiti ad uso diverso o </a:t>
            </a:r>
            <a:r>
              <a:rPr lang="it-IT" sz="1600" dirty="0" smtClean="0">
                <a:solidFill>
                  <a:srgbClr val="1F4E79"/>
                </a:solidFill>
              </a:rPr>
              <a:t>siano </a:t>
            </a:r>
            <a:r>
              <a:rPr lang="it-IT" sz="1600" dirty="0" smtClean="0">
                <a:solidFill>
                  <a:srgbClr val="FF0000"/>
                </a:solidFill>
              </a:rPr>
              <a:t>inutilizzat</a:t>
            </a:r>
            <a:r>
              <a:rPr lang="it-IT" sz="1600" dirty="0" smtClean="0">
                <a:solidFill>
                  <a:srgbClr val="1F4E79"/>
                </a:solidFill>
              </a:rPr>
              <a:t>i</a:t>
            </a:r>
            <a:r>
              <a:rPr lang="it-IT" sz="1600" dirty="0">
                <a:solidFill>
                  <a:srgbClr val="1F4E79"/>
                </a:solidFill>
              </a:rPr>
              <a:t>;</a:t>
            </a:r>
          </a:p>
          <a:p>
            <a:pPr algn="just">
              <a:spcBef>
                <a:spcPts val="800"/>
              </a:spcBef>
            </a:pPr>
            <a:r>
              <a:rPr lang="it-IT" sz="1600" dirty="0">
                <a:solidFill>
                  <a:srgbClr val="1F4E79"/>
                </a:solidFill>
              </a:rPr>
              <a:t>f) relativi ad edifici </a:t>
            </a:r>
            <a:r>
              <a:rPr lang="it-IT" sz="1600" dirty="0">
                <a:solidFill>
                  <a:srgbClr val="FF0000"/>
                </a:solidFill>
              </a:rPr>
              <a:t>non in possesso del requisito ARES </a:t>
            </a:r>
            <a:r>
              <a:rPr lang="it-IT" sz="1600" dirty="0">
                <a:solidFill>
                  <a:srgbClr val="1F4E79"/>
                </a:solidFill>
              </a:rPr>
              <a:t>di cui al precedente articolo </a:t>
            </a:r>
            <a:r>
              <a:rPr lang="it-IT" sz="1600" dirty="0" smtClean="0">
                <a:solidFill>
                  <a:srgbClr val="1F4E79"/>
                </a:solidFill>
              </a:rPr>
              <a:t>2 comma </a:t>
            </a:r>
            <a:r>
              <a:rPr lang="it-IT" sz="1600" dirty="0">
                <a:solidFill>
                  <a:srgbClr val="1F4E79"/>
                </a:solidFill>
              </a:rPr>
              <a:t>4, alla data di approvazione del Programmazione nazionale degli interventi </a:t>
            </a:r>
            <a:r>
              <a:rPr lang="it-IT" sz="1600" dirty="0" smtClean="0">
                <a:solidFill>
                  <a:srgbClr val="1F4E79"/>
                </a:solidFill>
              </a:rPr>
              <a:t>per l’edilizia </a:t>
            </a:r>
            <a:r>
              <a:rPr lang="it-IT" sz="1600" dirty="0">
                <a:solidFill>
                  <a:srgbClr val="1F4E79"/>
                </a:solidFill>
              </a:rPr>
              <a:t>scolastica da parte del MIUR (articolo 2 comma 2 del decreto </a:t>
            </a:r>
            <a:r>
              <a:rPr lang="it-IT" sz="1600" dirty="0" smtClean="0">
                <a:solidFill>
                  <a:srgbClr val="1F4E79"/>
                </a:solidFill>
              </a:rPr>
              <a:t>interministeriale 03/01/2018); </a:t>
            </a:r>
          </a:p>
          <a:p>
            <a:pPr algn="just">
              <a:spcBef>
                <a:spcPts val="800"/>
              </a:spcBef>
            </a:pPr>
            <a:r>
              <a:rPr lang="it-IT" sz="1600" dirty="0" smtClean="0">
                <a:solidFill>
                  <a:srgbClr val="1F4E79"/>
                </a:solidFill>
              </a:rPr>
              <a:t>g) riferiti </a:t>
            </a:r>
            <a:r>
              <a:rPr lang="it-IT" sz="1600" dirty="0">
                <a:solidFill>
                  <a:srgbClr val="1F4E79"/>
                </a:solidFill>
              </a:rPr>
              <a:t>a </a:t>
            </a:r>
            <a:r>
              <a:rPr lang="it-IT" sz="1600" dirty="0">
                <a:solidFill>
                  <a:srgbClr val="FF0000"/>
                </a:solidFill>
              </a:rPr>
              <a:t>più edifici scolastici</a:t>
            </a:r>
            <a:r>
              <a:rPr lang="it-IT" sz="1600" dirty="0">
                <a:solidFill>
                  <a:srgbClr val="1F4E79"/>
                </a:solidFill>
              </a:rPr>
              <a:t>;</a:t>
            </a:r>
          </a:p>
          <a:p>
            <a:pPr algn="just">
              <a:spcBef>
                <a:spcPts val="800"/>
              </a:spcBef>
            </a:pPr>
            <a:r>
              <a:rPr lang="it-IT" sz="1600" dirty="0">
                <a:solidFill>
                  <a:srgbClr val="1F4E79"/>
                </a:solidFill>
              </a:rPr>
              <a:t>h) </a:t>
            </a:r>
            <a:r>
              <a:rPr lang="it-IT" sz="1600" dirty="0">
                <a:solidFill>
                  <a:srgbClr val="FF0000"/>
                </a:solidFill>
              </a:rPr>
              <a:t>non coerenti </a:t>
            </a:r>
            <a:r>
              <a:rPr lang="it-IT" sz="1600" dirty="0">
                <a:solidFill>
                  <a:srgbClr val="1F4E79"/>
                </a:solidFill>
              </a:rPr>
              <a:t>con le finalità di cui al presente Avviso o non appartenenti ad una </a:t>
            </a:r>
            <a:r>
              <a:rPr lang="it-IT" sz="1600" dirty="0" smtClean="0">
                <a:solidFill>
                  <a:srgbClr val="1F4E79"/>
                </a:solidFill>
              </a:rPr>
              <a:t>delle tipologie </a:t>
            </a:r>
            <a:r>
              <a:rPr lang="it-IT" sz="1600" dirty="0">
                <a:solidFill>
                  <a:srgbClr val="1F4E79"/>
                </a:solidFill>
              </a:rPr>
              <a:t>di cui all’articolo 4</a:t>
            </a:r>
            <a:r>
              <a:rPr lang="it-IT" sz="1600" dirty="0" smtClean="0">
                <a:solidFill>
                  <a:srgbClr val="1F4E79"/>
                </a:solidFill>
              </a:rPr>
              <a:t>;</a:t>
            </a:r>
          </a:p>
          <a:p>
            <a:pPr algn="r">
              <a:spcBef>
                <a:spcPts val="800"/>
              </a:spcBef>
            </a:pPr>
            <a:r>
              <a:rPr lang="it-IT" sz="1600" dirty="0">
                <a:solidFill>
                  <a:schemeClr val="accent1">
                    <a:lumMod val="50000"/>
                  </a:schemeClr>
                </a:solidFill>
                <a:sym typeface="Wingdings"/>
              </a:rPr>
              <a:t></a:t>
            </a:r>
            <a:endParaRPr lang="it-IT" sz="1600" dirty="0">
              <a:solidFill>
                <a:schemeClr val="accent1">
                  <a:lumMod val="50000"/>
                </a:schemeClr>
              </a:solidFill>
            </a:endParaRPr>
          </a:p>
          <a:p>
            <a:pPr algn="r">
              <a:spcBef>
                <a:spcPts val="800"/>
              </a:spcBef>
            </a:pPr>
            <a:endParaRPr lang="it-IT" sz="1600" dirty="0">
              <a:solidFill>
                <a:srgbClr val="1F4E79"/>
              </a:solidFill>
            </a:endParaRP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7180" y="4759508"/>
            <a:ext cx="565345" cy="572951"/>
          </a:xfrm>
          <a:prstGeom prst="rect">
            <a:avLst/>
          </a:prstGeom>
        </p:spPr>
      </p:pic>
      <p:sp>
        <p:nvSpPr>
          <p:cNvPr id="21" name="CasellaDiTesto 20"/>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3" name="CasellaDiTesto 22"/>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4" name="CasellaDiTesto 2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5" name="CasellaDiTesto 2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6" name="CasellaDiTesto 25"/>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7" name="CasellaDiTesto 26"/>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9" name="CasellaDiTesto 28"/>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8" name="CasellaDiTesto 37"/>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39" name="CasellaDiTesto 38"/>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0" name="CasellaDiTesto 3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1" name="CasellaDiTesto 40"/>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2" name="CasellaDiTesto 41"/>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3" name="CasellaDiTesto 42"/>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4" name="Connettore 1 43"/>
          <p:cNvCxnSpPr/>
          <p:nvPr/>
        </p:nvCxnSpPr>
        <p:spPr>
          <a:xfrm>
            <a:off x="9245817" y="2918660"/>
            <a:ext cx="228538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921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6478568" cy="954107"/>
          </a:xfrm>
          <a:prstGeom prst="rect">
            <a:avLst/>
          </a:prstGeom>
          <a:noFill/>
        </p:spPr>
        <p:txBody>
          <a:bodyPr wrap="none" rtlCol="0">
            <a:spAutoFit/>
          </a:bodyPr>
          <a:lstStyle/>
          <a:p>
            <a:r>
              <a:rPr lang="it-IT" sz="2800" dirty="0" smtClean="0">
                <a:solidFill>
                  <a:schemeClr val="accent1">
                    <a:lumMod val="50000"/>
                  </a:schemeClr>
                </a:solidFill>
              </a:rPr>
              <a:t>Art. 4 Tipologie interventi NON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10</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 name="Rettangolo 1"/>
          <p:cNvSpPr/>
          <p:nvPr/>
        </p:nvSpPr>
        <p:spPr>
          <a:xfrm>
            <a:off x="193583" y="1149122"/>
            <a:ext cx="8590085" cy="6186309"/>
          </a:xfrm>
          <a:prstGeom prst="rect">
            <a:avLst/>
          </a:prstGeom>
        </p:spPr>
        <p:txBody>
          <a:bodyPr wrap="square">
            <a:spAutoFit/>
          </a:bodyPr>
          <a:lstStyle/>
          <a:p>
            <a:pPr algn="just">
              <a:spcBef>
                <a:spcPts val="800"/>
              </a:spcBef>
            </a:pPr>
            <a:r>
              <a:rPr lang="it-IT" sz="1600" dirty="0" smtClean="0">
                <a:solidFill>
                  <a:srgbClr val="1F4E79"/>
                </a:solidFill>
              </a:rPr>
              <a:t>i) per </a:t>
            </a:r>
            <a:r>
              <a:rPr lang="it-IT" sz="1600" dirty="0">
                <a:solidFill>
                  <a:srgbClr val="1F4E79"/>
                </a:solidFill>
              </a:rPr>
              <a:t>i quali </a:t>
            </a:r>
            <a:r>
              <a:rPr lang="it-IT" sz="1600" dirty="0">
                <a:solidFill>
                  <a:srgbClr val="FF0000"/>
                </a:solidFill>
              </a:rPr>
              <a:t>non è stata redatta e approvata la verifica di vulnerabilità </a:t>
            </a:r>
            <a:r>
              <a:rPr lang="it-IT" sz="1600" dirty="0" smtClean="0">
                <a:solidFill>
                  <a:srgbClr val="1F4E79"/>
                </a:solidFill>
              </a:rPr>
              <a:t>dell’edificio esistente</a:t>
            </a:r>
            <a:r>
              <a:rPr lang="it-IT" sz="1600" dirty="0">
                <a:solidFill>
                  <a:srgbClr val="1F4E79"/>
                </a:solidFill>
              </a:rPr>
              <a:t>, fatta eccezione per quanto disciplinato in appresso;</a:t>
            </a:r>
          </a:p>
          <a:p>
            <a:pPr algn="just">
              <a:spcBef>
                <a:spcPts val="800"/>
              </a:spcBef>
            </a:pPr>
            <a:r>
              <a:rPr lang="it-IT" sz="1600" dirty="0">
                <a:solidFill>
                  <a:srgbClr val="1F4E79"/>
                </a:solidFill>
              </a:rPr>
              <a:t>j) </a:t>
            </a:r>
            <a:r>
              <a:rPr lang="it-IT" sz="1600" dirty="0">
                <a:solidFill>
                  <a:srgbClr val="FF0000"/>
                </a:solidFill>
              </a:rPr>
              <a:t>non finalizzati a raggiungere la piena agibilità e funzionalità dell’edificio ai sensi </a:t>
            </a:r>
            <a:r>
              <a:rPr lang="it-IT" sz="1600" dirty="0" smtClean="0">
                <a:solidFill>
                  <a:srgbClr val="FF0000"/>
                </a:solidFill>
              </a:rPr>
              <a:t>della normativa </a:t>
            </a:r>
            <a:r>
              <a:rPr lang="it-IT" sz="1600" dirty="0">
                <a:solidFill>
                  <a:srgbClr val="FF0000"/>
                </a:solidFill>
              </a:rPr>
              <a:t>vigente</a:t>
            </a:r>
            <a:r>
              <a:rPr lang="it-IT" sz="1600" dirty="0">
                <a:solidFill>
                  <a:srgbClr val="1F4E79"/>
                </a:solidFill>
              </a:rPr>
              <a:t>;</a:t>
            </a:r>
          </a:p>
          <a:p>
            <a:pPr algn="just">
              <a:spcBef>
                <a:spcPts val="800"/>
              </a:spcBef>
            </a:pPr>
            <a:r>
              <a:rPr lang="it-IT" sz="1600" dirty="0">
                <a:solidFill>
                  <a:srgbClr val="1F4E79"/>
                </a:solidFill>
              </a:rPr>
              <a:t>k) relativi a </a:t>
            </a:r>
            <a:r>
              <a:rPr lang="it-IT" sz="1600" dirty="0">
                <a:solidFill>
                  <a:srgbClr val="FF0000"/>
                </a:solidFill>
              </a:rPr>
              <a:t>qualunque tipologia di lavori </a:t>
            </a:r>
            <a:r>
              <a:rPr lang="it-IT" sz="1600" dirty="0">
                <a:solidFill>
                  <a:srgbClr val="1F4E79"/>
                </a:solidFill>
              </a:rPr>
              <a:t>da eseguire su edifici scolastici esistenti ubicati </a:t>
            </a:r>
            <a:r>
              <a:rPr lang="it-IT" sz="1600" dirty="0" smtClean="0">
                <a:solidFill>
                  <a:srgbClr val="FF0000"/>
                </a:solidFill>
              </a:rPr>
              <a:t>in zone </a:t>
            </a:r>
            <a:r>
              <a:rPr lang="it-IT" sz="1600" dirty="0">
                <a:solidFill>
                  <a:srgbClr val="1F4E79"/>
                </a:solidFill>
              </a:rPr>
              <a:t>a rischio idrogeologico molto elevato </a:t>
            </a:r>
            <a:r>
              <a:rPr lang="it-IT" sz="1600" dirty="0">
                <a:solidFill>
                  <a:srgbClr val="FF0000"/>
                </a:solidFill>
              </a:rPr>
              <a:t>(R4) </a:t>
            </a:r>
            <a:r>
              <a:rPr lang="it-IT" sz="1600" dirty="0">
                <a:solidFill>
                  <a:srgbClr val="1F4E79"/>
                </a:solidFill>
              </a:rPr>
              <a:t>ed elevato </a:t>
            </a:r>
            <a:r>
              <a:rPr lang="it-IT" sz="1600" dirty="0">
                <a:solidFill>
                  <a:srgbClr val="FF0000"/>
                </a:solidFill>
              </a:rPr>
              <a:t>(R3), </a:t>
            </a:r>
            <a:r>
              <a:rPr lang="it-IT" sz="1600" dirty="0">
                <a:solidFill>
                  <a:srgbClr val="1F4E79"/>
                </a:solidFill>
              </a:rPr>
              <a:t>per i quali è </a:t>
            </a:r>
            <a:r>
              <a:rPr lang="it-IT" sz="1600" dirty="0" smtClean="0">
                <a:solidFill>
                  <a:srgbClr val="1F4E79"/>
                </a:solidFill>
              </a:rPr>
              <a:t>possibile procedere </a:t>
            </a:r>
            <a:r>
              <a:rPr lang="it-IT" sz="1600" dirty="0">
                <a:solidFill>
                  <a:srgbClr val="1F4E79"/>
                </a:solidFill>
              </a:rPr>
              <a:t>solo alla sostituzione edilizia di cui alle lettere a.2) e a.3) del </a:t>
            </a:r>
            <a:r>
              <a:rPr lang="it-IT" sz="1600" dirty="0" smtClean="0">
                <a:solidFill>
                  <a:srgbClr val="1F4E79"/>
                </a:solidFill>
              </a:rPr>
              <a:t>precedente articolo 4;</a:t>
            </a:r>
          </a:p>
          <a:p>
            <a:pPr algn="just">
              <a:spcBef>
                <a:spcPts val="800"/>
              </a:spcBef>
            </a:pPr>
            <a:r>
              <a:rPr lang="it-IT" sz="1600" dirty="0" smtClean="0">
                <a:solidFill>
                  <a:srgbClr val="1F4E79"/>
                </a:solidFill>
              </a:rPr>
              <a:t>l) relativi </a:t>
            </a:r>
            <a:r>
              <a:rPr lang="it-IT" sz="1600" dirty="0">
                <a:solidFill>
                  <a:srgbClr val="1F4E79"/>
                </a:solidFill>
              </a:rPr>
              <a:t>ad </a:t>
            </a:r>
            <a:r>
              <a:rPr lang="it-IT" sz="1600" dirty="0">
                <a:solidFill>
                  <a:srgbClr val="FF0000"/>
                </a:solidFill>
              </a:rPr>
              <a:t>edifici ad uso promiscuo </a:t>
            </a:r>
            <a:r>
              <a:rPr lang="it-IT" sz="1600" dirty="0">
                <a:solidFill>
                  <a:srgbClr val="1F4E79"/>
                </a:solidFill>
              </a:rPr>
              <a:t>con un volume destinato allo svolgimento di </a:t>
            </a:r>
            <a:r>
              <a:rPr lang="it-IT" sz="1600" dirty="0" smtClean="0">
                <a:solidFill>
                  <a:srgbClr val="FF0000"/>
                </a:solidFill>
              </a:rPr>
              <a:t>altre attività </a:t>
            </a:r>
            <a:r>
              <a:rPr lang="it-IT" sz="1600" dirty="0">
                <a:solidFill>
                  <a:srgbClr val="FF0000"/>
                </a:solidFill>
              </a:rPr>
              <a:t>pubbliche maggiore del 25% del volume </a:t>
            </a:r>
            <a:r>
              <a:rPr lang="it-IT" sz="1600" dirty="0">
                <a:solidFill>
                  <a:srgbClr val="1F4E79"/>
                </a:solidFill>
              </a:rPr>
              <a:t>totale del manufatto;</a:t>
            </a:r>
          </a:p>
          <a:p>
            <a:pPr algn="just">
              <a:spcBef>
                <a:spcPts val="800"/>
              </a:spcBef>
            </a:pPr>
            <a:r>
              <a:rPr lang="it-IT" sz="1600" dirty="0">
                <a:solidFill>
                  <a:srgbClr val="1F4E79"/>
                </a:solidFill>
              </a:rPr>
              <a:t>m) relativi agli </a:t>
            </a:r>
            <a:r>
              <a:rPr lang="it-IT" sz="1600" dirty="0">
                <a:solidFill>
                  <a:srgbClr val="FF0000"/>
                </a:solidFill>
              </a:rPr>
              <a:t>edifici ad uso promiscuo </a:t>
            </a:r>
            <a:r>
              <a:rPr lang="it-IT" sz="1600" dirty="0">
                <a:solidFill>
                  <a:srgbClr val="1F4E79"/>
                </a:solidFill>
              </a:rPr>
              <a:t>che prevedono l’esecuzione di lavori relativi </a:t>
            </a:r>
            <a:r>
              <a:rPr lang="it-IT" sz="1600" dirty="0" smtClean="0">
                <a:solidFill>
                  <a:srgbClr val="1F4E79"/>
                </a:solidFill>
              </a:rPr>
              <a:t>alle parti dell’edificio </a:t>
            </a:r>
            <a:r>
              <a:rPr lang="it-IT" sz="1600" dirty="0">
                <a:solidFill>
                  <a:srgbClr val="1F4E79"/>
                </a:solidFill>
              </a:rPr>
              <a:t>non destinate allo svolgimento di attività scolastiche, fatta </a:t>
            </a:r>
            <a:r>
              <a:rPr lang="it-IT" sz="1600" dirty="0" smtClean="0">
                <a:solidFill>
                  <a:srgbClr val="FF0000"/>
                </a:solidFill>
              </a:rPr>
              <a:t>eccezione per </a:t>
            </a:r>
            <a:r>
              <a:rPr lang="it-IT" sz="1600" dirty="0">
                <a:solidFill>
                  <a:srgbClr val="FF0000"/>
                </a:solidFill>
              </a:rPr>
              <a:t>quelli di rilevanza strutturale e delle opere di finitura strettamente connesse</a:t>
            </a:r>
            <a:r>
              <a:rPr lang="it-IT" sz="1600" dirty="0">
                <a:solidFill>
                  <a:srgbClr val="1F4E79"/>
                </a:solidFill>
              </a:rPr>
              <a:t>;</a:t>
            </a:r>
          </a:p>
          <a:p>
            <a:pPr algn="just">
              <a:spcBef>
                <a:spcPts val="800"/>
              </a:spcBef>
            </a:pPr>
            <a:r>
              <a:rPr lang="it-IT" sz="1600" dirty="0">
                <a:solidFill>
                  <a:srgbClr val="1F4E79"/>
                </a:solidFill>
              </a:rPr>
              <a:t>n) che prevedono opere di </a:t>
            </a:r>
            <a:r>
              <a:rPr lang="it-IT" sz="1600" dirty="0">
                <a:solidFill>
                  <a:srgbClr val="FF0000"/>
                </a:solidFill>
              </a:rPr>
              <a:t>sistemazione delle aree este</a:t>
            </a:r>
            <a:r>
              <a:rPr lang="it-IT" sz="1600" dirty="0">
                <a:solidFill>
                  <a:srgbClr val="1F4E79"/>
                </a:solidFill>
              </a:rPr>
              <a:t>rne e/o arredo urbano di </a:t>
            </a:r>
            <a:r>
              <a:rPr lang="it-IT" sz="1600" dirty="0" smtClean="0">
                <a:solidFill>
                  <a:srgbClr val="1F4E79"/>
                </a:solidFill>
              </a:rPr>
              <a:t>aree pertinenziali </a:t>
            </a:r>
            <a:r>
              <a:rPr lang="it-IT" sz="1600" dirty="0">
                <a:solidFill>
                  <a:srgbClr val="1F4E79"/>
                </a:solidFill>
              </a:rPr>
              <a:t>scolastiche, di valore complessivo </a:t>
            </a:r>
            <a:r>
              <a:rPr lang="it-IT" sz="1600" dirty="0">
                <a:solidFill>
                  <a:srgbClr val="FF0000"/>
                </a:solidFill>
              </a:rPr>
              <a:t>superiore al 15% dell’importo totale </a:t>
            </a:r>
            <a:r>
              <a:rPr lang="it-IT" sz="1600" dirty="0" smtClean="0">
                <a:solidFill>
                  <a:srgbClr val="FF0000"/>
                </a:solidFill>
              </a:rPr>
              <a:t>dei lavori </a:t>
            </a:r>
            <a:r>
              <a:rPr lang="it-IT" sz="1600" dirty="0">
                <a:solidFill>
                  <a:srgbClr val="1F4E79"/>
                </a:solidFill>
              </a:rPr>
              <a:t>a farsi;</a:t>
            </a:r>
          </a:p>
          <a:p>
            <a:pPr algn="just">
              <a:spcBef>
                <a:spcPts val="800"/>
              </a:spcBef>
            </a:pPr>
            <a:r>
              <a:rPr lang="it-IT" sz="1600" dirty="0">
                <a:solidFill>
                  <a:srgbClr val="1F4E79"/>
                </a:solidFill>
              </a:rPr>
              <a:t>o) </a:t>
            </a:r>
            <a:r>
              <a:rPr lang="it-IT" sz="1600" dirty="0">
                <a:solidFill>
                  <a:srgbClr val="FF0000"/>
                </a:solidFill>
              </a:rPr>
              <a:t>già destinatari di altri finanziamenti </a:t>
            </a:r>
            <a:r>
              <a:rPr lang="it-IT" sz="1600" dirty="0">
                <a:solidFill>
                  <a:srgbClr val="1F4E79"/>
                </a:solidFill>
              </a:rPr>
              <a:t>comunitari, statali e regionali, con la sola </a:t>
            </a:r>
            <a:r>
              <a:rPr lang="it-IT" sz="1600" dirty="0" smtClean="0">
                <a:solidFill>
                  <a:srgbClr val="1F4E79"/>
                </a:solidFill>
              </a:rPr>
              <a:t>eccezione di </a:t>
            </a:r>
            <a:r>
              <a:rPr lang="it-IT" sz="1600" dirty="0">
                <a:solidFill>
                  <a:srgbClr val="1F4E79"/>
                </a:solidFill>
              </a:rPr>
              <a:t>eventuali cofinanziamenti fino a concorrenza del costo complessivo;</a:t>
            </a:r>
          </a:p>
          <a:p>
            <a:pPr algn="just">
              <a:spcBef>
                <a:spcPts val="800"/>
              </a:spcBef>
            </a:pPr>
            <a:r>
              <a:rPr lang="it-IT" sz="1600" dirty="0">
                <a:solidFill>
                  <a:srgbClr val="1F4E79"/>
                </a:solidFill>
              </a:rPr>
              <a:t>p) che prevedono la </a:t>
            </a:r>
            <a:r>
              <a:rPr lang="it-IT" sz="1600" dirty="0">
                <a:solidFill>
                  <a:srgbClr val="FF0000"/>
                </a:solidFill>
              </a:rPr>
              <a:t>manomissione o distruzione </a:t>
            </a:r>
            <a:r>
              <a:rPr lang="it-IT" sz="1600" dirty="0">
                <a:solidFill>
                  <a:srgbClr val="1F4E79"/>
                </a:solidFill>
              </a:rPr>
              <a:t>anche parziale </a:t>
            </a:r>
            <a:r>
              <a:rPr lang="it-IT" sz="1600" dirty="0">
                <a:solidFill>
                  <a:srgbClr val="FF0000"/>
                </a:solidFill>
              </a:rPr>
              <a:t>di opere o lavori </a:t>
            </a:r>
            <a:r>
              <a:rPr lang="it-IT" sz="1600" dirty="0" smtClean="0">
                <a:solidFill>
                  <a:srgbClr val="FF0000"/>
                </a:solidFill>
              </a:rPr>
              <a:t>già eseguiti </a:t>
            </a:r>
            <a:r>
              <a:rPr lang="it-IT" sz="1600" dirty="0">
                <a:solidFill>
                  <a:srgbClr val="FF0000"/>
                </a:solidFill>
              </a:rPr>
              <a:t>con altri finanziamenti </a:t>
            </a:r>
            <a:r>
              <a:rPr lang="it-IT" sz="1600" dirty="0">
                <a:solidFill>
                  <a:srgbClr val="1F4E79"/>
                </a:solidFill>
              </a:rPr>
              <a:t>comunitari, statali e regionali per i quali sussista </a:t>
            </a:r>
            <a:r>
              <a:rPr lang="it-IT" sz="1600" dirty="0" smtClean="0">
                <a:solidFill>
                  <a:srgbClr val="1F4E79"/>
                </a:solidFill>
              </a:rPr>
              <a:t>un </a:t>
            </a:r>
            <a:r>
              <a:rPr lang="it-IT" sz="1600" dirty="0" smtClean="0">
                <a:solidFill>
                  <a:srgbClr val="FF0000"/>
                </a:solidFill>
              </a:rPr>
              <a:t>vincolo </a:t>
            </a:r>
            <a:r>
              <a:rPr lang="it-IT" sz="1600" dirty="0">
                <a:solidFill>
                  <a:srgbClr val="FF0000"/>
                </a:solidFill>
              </a:rPr>
              <a:t>di destinazione</a:t>
            </a:r>
            <a:r>
              <a:rPr lang="it-IT" sz="1600" dirty="0">
                <a:solidFill>
                  <a:srgbClr val="1F4E79"/>
                </a:solidFill>
              </a:rPr>
              <a:t> alla data di presentazione dell’istanza</a:t>
            </a:r>
            <a:r>
              <a:rPr lang="it-IT" sz="1600" dirty="0" smtClean="0">
                <a:solidFill>
                  <a:srgbClr val="1F4E79"/>
                </a:solidFill>
              </a:rPr>
              <a:t>.</a:t>
            </a:r>
          </a:p>
          <a:p>
            <a:pPr algn="r">
              <a:spcBef>
                <a:spcPts val="800"/>
              </a:spcBef>
            </a:pPr>
            <a:r>
              <a:rPr lang="it-IT" sz="1600" dirty="0">
                <a:solidFill>
                  <a:schemeClr val="accent1">
                    <a:lumMod val="50000"/>
                  </a:schemeClr>
                </a:solidFill>
                <a:sym typeface="Wingdings"/>
              </a:rPr>
              <a:t></a:t>
            </a:r>
            <a:endParaRPr lang="it-IT" sz="1600" dirty="0">
              <a:solidFill>
                <a:schemeClr val="accent1">
                  <a:lumMod val="50000"/>
                </a:schemeClr>
              </a:solidFill>
            </a:endParaRPr>
          </a:p>
          <a:p>
            <a:pPr algn="r">
              <a:spcBef>
                <a:spcPts val="800"/>
              </a:spcBef>
            </a:pPr>
            <a:endParaRPr lang="it-IT" sz="1600" dirty="0">
              <a:solidFill>
                <a:srgbClr val="1F4E79"/>
              </a:solidFill>
            </a:endParaRPr>
          </a:p>
        </p:txBody>
      </p:sp>
      <p:sp>
        <p:nvSpPr>
          <p:cNvPr id="19" name="CasellaDiTesto 18"/>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0" name="CasellaDiTesto 19"/>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1" name="CasellaDiTesto 20"/>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3" name="CasellaDiTesto 22"/>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4" name="CasellaDiTesto 23"/>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5" name="CasellaDiTesto 24"/>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6" name="CasellaDiTesto 25"/>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27" name="CasellaDiTesto 26"/>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29" name="CasellaDiTesto 28"/>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38" name="CasellaDiTesto 37"/>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39" name="CasellaDiTesto 38"/>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0" name="CasellaDiTesto 39"/>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1" name="CasellaDiTesto 40"/>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2" name="Connettore 1 41"/>
          <p:cNvCxnSpPr/>
          <p:nvPr/>
        </p:nvCxnSpPr>
        <p:spPr>
          <a:xfrm>
            <a:off x="9245817" y="2918660"/>
            <a:ext cx="228538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37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11</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38" name="CasellaDiTesto 37"/>
          <p:cNvSpPr txBox="1"/>
          <p:nvPr/>
        </p:nvSpPr>
        <p:spPr>
          <a:xfrm>
            <a:off x="1242759" y="331547"/>
            <a:ext cx="6478568" cy="954107"/>
          </a:xfrm>
          <a:prstGeom prst="rect">
            <a:avLst/>
          </a:prstGeom>
          <a:noFill/>
        </p:spPr>
        <p:txBody>
          <a:bodyPr wrap="none" rtlCol="0">
            <a:spAutoFit/>
          </a:bodyPr>
          <a:lstStyle/>
          <a:p>
            <a:r>
              <a:rPr lang="it-IT" sz="2800" dirty="0" smtClean="0">
                <a:solidFill>
                  <a:schemeClr val="accent1">
                    <a:lumMod val="50000"/>
                  </a:schemeClr>
                </a:solidFill>
              </a:rPr>
              <a:t>Art. 4 Tipologie interventi NON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39" name="Rettangolo 38"/>
          <p:cNvSpPr/>
          <p:nvPr/>
        </p:nvSpPr>
        <p:spPr>
          <a:xfrm>
            <a:off x="351251" y="1189562"/>
            <a:ext cx="8261583" cy="4328878"/>
          </a:xfrm>
          <a:prstGeom prst="rect">
            <a:avLst/>
          </a:prstGeom>
        </p:spPr>
        <p:txBody>
          <a:bodyPr wrap="square">
            <a:spAutoFit/>
          </a:bodyPr>
          <a:lstStyle/>
          <a:p>
            <a:pPr marL="185738" algn="just">
              <a:lnSpc>
                <a:spcPct val="130000"/>
              </a:lnSpc>
            </a:pPr>
            <a:r>
              <a:rPr lang="it-IT" b="1" i="1" dirty="0" smtClean="0">
                <a:solidFill>
                  <a:srgbClr val="1F4E79"/>
                </a:solidFill>
              </a:rPr>
              <a:t>“Sono candidabili per la formazione del PTES, ma non sono ammissibili a finanziamento, gli interventi relativi ad edifici esistenti, dotati di progettazione preliminare e/o di progetto di fattibilità̀ tecnica ed economica, per i quali la verifica di vulnerabilità̀, qualora necessaria, sia stata svolta in maniera speditiva e non secondo quanto previsto all’art. 12 del presente avviso.</a:t>
            </a:r>
            <a:r>
              <a:rPr lang="it-IT" b="1" dirty="0" smtClean="0">
                <a:solidFill>
                  <a:srgbClr val="1F4E79"/>
                </a:solidFill>
              </a:rPr>
              <a:t>”</a:t>
            </a:r>
          </a:p>
          <a:p>
            <a:pPr marL="185738" algn="just"/>
            <a:endParaRPr lang="it-IT" sz="800" b="1" dirty="0" smtClean="0">
              <a:solidFill>
                <a:srgbClr val="1F4E79"/>
              </a:solidFill>
            </a:endParaRPr>
          </a:p>
          <a:p>
            <a:pPr marL="185738" algn="just">
              <a:lnSpc>
                <a:spcPct val="130000"/>
              </a:lnSpc>
            </a:pPr>
            <a:r>
              <a:rPr lang="it-IT" sz="1600" dirty="0" smtClean="0">
                <a:solidFill>
                  <a:srgbClr val="1F4E79"/>
                </a:solidFill>
              </a:rPr>
              <a:t>Tale documentazione può̀ essere integrata dall’Ente al momento dell’aggiornamento del PTES, per le annualità̀ 2019 e 2020. </a:t>
            </a:r>
          </a:p>
          <a:p>
            <a:pPr marL="185738" algn="just"/>
            <a:endParaRPr lang="it-IT" sz="800" b="1" dirty="0" smtClean="0">
              <a:solidFill>
                <a:srgbClr val="1F4E79"/>
              </a:solidFill>
            </a:endParaRPr>
          </a:p>
          <a:p>
            <a:pPr marL="185738" algn="just">
              <a:lnSpc>
                <a:spcPct val="130000"/>
              </a:lnSpc>
            </a:pPr>
            <a:r>
              <a:rPr lang="it-IT" b="1" dirty="0" smtClean="0">
                <a:solidFill>
                  <a:srgbClr val="1F4E79"/>
                </a:solidFill>
              </a:rPr>
              <a:t>“</a:t>
            </a:r>
            <a:r>
              <a:rPr lang="it-IT" b="1" i="1" dirty="0" smtClean="0">
                <a:solidFill>
                  <a:srgbClr val="1F4E79"/>
                </a:solidFill>
              </a:rPr>
              <a:t>Nel caso di cui sopra, la verifica speditiva deve permettere di individuare il valore del rapporto (IR) capacità/domanda allo Stato Limite di Salvaguardia della vita (SLV) riportate entrambe al suolo effettivo del sito di costruzione. Tale calcolo deve essere svolto secondo quanto previsto nell’Allegato A</a:t>
            </a:r>
            <a:r>
              <a:rPr lang="it-IT" b="1" dirty="0" smtClean="0">
                <a:solidFill>
                  <a:srgbClr val="1F4E79"/>
                </a:solidFill>
              </a:rPr>
              <a:t>.” </a:t>
            </a:r>
          </a:p>
        </p:txBody>
      </p:sp>
      <p:sp>
        <p:nvSpPr>
          <p:cNvPr id="41" name="CasellaDiTesto 40"/>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42" name="CasellaDiTesto 41"/>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43" name="CasellaDiTesto 42"/>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44" name="CasellaDiTesto 43"/>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45" name="CasellaDiTesto 44"/>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46" name="CasellaDiTesto 45"/>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7" name="CasellaDiTesto 46"/>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8" name="CasellaDiTesto 47"/>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9" name="CasellaDiTesto 48"/>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50" name="CasellaDiTesto 4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51" name="CasellaDiTesto 50"/>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52" name="CasellaDiTesto 51"/>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53" name="CasellaDiTesto 52"/>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54" name="Connettore 1 53"/>
          <p:cNvCxnSpPr/>
          <p:nvPr/>
        </p:nvCxnSpPr>
        <p:spPr>
          <a:xfrm>
            <a:off x="9245817" y="2918660"/>
            <a:ext cx="228538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678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5914179" cy="954107"/>
          </a:xfrm>
          <a:prstGeom prst="rect">
            <a:avLst/>
          </a:prstGeom>
          <a:noFill/>
        </p:spPr>
        <p:txBody>
          <a:bodyPr wrap="square" rtlCol="0">
            <a:spAutoFit/>
          </a:bodyPr>
          <a:lstStyle/>
          <a:p>
            <a:r>
              <a:rPr lang="it-IT" sz="2800" dirty="0" smtClean="0">
                <a:solidFill>
                  <a:schemeClr val="accent1">
                    <a:lumMod val="50000"/>
                  </a:schemeClr>
                </a:solidFill>
              </a:rPr>
              <a:t>ARES – Anagrafe Edilizia Scolastica</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12</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pic>
        <p:nvPicPr>
          <p:cNvPr id="18" name="Immagine 17" descr="Screenshot-2018-6-12  GESTIONE ANAGRAFE EDILIZIA SCOLASTICA .png"/>
          <p:cNvPicPr>
            <a:picLocks noChangeAspect="1"/>
          </p:cNvPicPr>
          <p:nvPr/>
        </p:nvPicPr>
        <p:blipFill rotWithShape="1">
          <a:blip r:embed="rId4">
            <a:extLst>
              <a:ext uri="{28A0092B-C50C-407E-A947-70E740481C1C}">
                <a14:useLocalDpi xmlns:a14="http://schemas.microsoft.com/office/drawing/2010/main" val="0"/>
              </a:ext>
            </a:extLst>
          </a:blip>
          <a:srcRect l="7036" t="3094" r="22897" b="46364"/>
          <a:stretch/>
        </p:blipFill>
        <p:spPr>
          <a:xfrm>
            <a:off x="150126" y="2990611"/>
            <a:ext cx="4126926" cy="2159999"/>
          </a:xfrm>
          <a:prstGeom prst="rect">
            <a:avLst/>
          </a:prstGeom>
        </p:spPr>
      </p:pic>
      <p:sp>
        <p:nvSpPr>
          <p:cNvPr id="19" name="Rettangolo 18"/>
          <p:cNvSpPr/>
          <p:nvPr/>
        </p:nvSpPr>
        <p:spPr>
          <a:xfrm>
            <a:off x="150126" y="1273662"/>
            <a:ext cx="8261583" cy="1600438"/>
          </a:xfrm>
          <a:prstGeom prst="rect">
            <a:avLst/>
          </a:prstGeom>
        </p:spPr>
        <p:txBody>
          <a:bodyPr wrap="square">
            <a:spAutoFit/>
          </a:bodyPr>
          <a:lstStyle/>
          <a:p>
            <a:pPr marL="185738" algn="just"/>
            <a:r>
              <a:rPr lang="it-IT" sz="1600" dirty="0" smtClean="0">
                <a:solidFill>
                  <a:srgbClr val="1F4E79"/>
                </a:solidFill>
              </a:rPr>
              <a:t>Le proposte progettuali di intervento devono riguardare </a:t>
            </a:r>
            <a:r>
              <a:rPr lang="it-IT" sz="1600" dirty="0" smtClean="0">
                <a:solidFill>
                  <a:srgbClr val="FF0000"/>
                </a:solidFill>
              </a:rPr>
              <a:t>edifici</a:t>
            </a:r>
            <a:r>
              <a:rPr lang="it-IT" sz="1600" dirty="0" smtClean="0">
                <a:solidFill>
                  <a:srgbClr val="1F4E79"/>
                </a:solidFill>
              </a:rPr>
              <a:t> esistenti che risultano </a:t>
            </a:r>
            <a:r>
              <a:rPr lang="it-IT" sz="1600" dirty="0" smtClean="0">
                <a:solidFill>
                  <a:srgbClr val="FF0000"/>
                </a:solidFill>
              </a:rPr>
              <a:t>regolarmente censiti nell’Anagrafe Regionale dell’Edilizia Scolastica (ARES</a:t>
            </a:r>
            <a:r>
              <a:rPr lang="it-IT" sz="1600" dirty="0" smtClean="0">
                <a:solidFill>
                  <a:srgbClr val="1F4E79"/>
                </a:solidFill>
              </a:rPr>
              <a:t>), muniti quindi di relativo codice, alla data di presentazione dell’istanza ad eccezione dei casi di cui alll’art.2 comma </a:t>
            </a:r>
            <a:r>
              <a:rPr lang="it-IT" sz="1600" dirty="0">
                <a:solidFill>
                  <a:srgbClr val="1F4E79"/>
                </a:solidFill>
              </a:rPr>
              <a:t>4 (interventi di nuova costruzione </a:t>
            </a:r>
            <a:r>
              <a:rPr lang="it-IT" sz="1600" dirty="0" smtClean="0">
                <a:solidFill>
                  <a:srgbClr val="1F4E79"/>
                </a:solidFill>
              </a:rPr>
              <a:t>o completamento </a:t>
            </a:r>
            <a:r>
              <a:rPr lang="it-IT" sz="1600" dirty="0">
                <a:solidFill>
                  <a:srgbClr val="1F4E79"/>
                </a:solidFill>
              </a:rPr>
              <a:t>di </a:t>
            </a:r>
            <a:r>
              <a:rPr lang="it-IT" sz="1600" dirty="0" smtClean="0">
                <a:solidFill>
                  <a:srgbClr val="1F4E79"/>
                </a:solidFill>
              </a:rPr>
              <a:t>strutture scolastiche </a:t>
            </a:r>
            <a:r>
              <a:rPr lang="it-IT" sz="1600" dirty="0">
                <a:solidFill>
                  <a:srgbClr val="1F4E79"/>
                </a:solidFill>
              </a:rPr>
              <a:t>totalmente </a:t>
            </a:r>
            <a:r>
              <a:rPr lang="it-IT" sz="1600" dirty="0" smtClean="0">
                <a:solidFill>
                  <a:srgbClr val="1F4E79"/>
                </a:solidFill>
              </a:rPr>
              <a:t>inutilizzate)</a:t>
            </a:r>
          </a:p>
          <a:p>
            <a:pPr marL="185738" algn="ctr">
              <a:tabLst>
                <a:tab pos="185738" algn="l"/>
              </a:tabLst>
            </a:pPr>
            <a:r>
              <a:rPr lang="it-IT" b="1" dirty="0" smtClean="0">
                <a:solidFill>
                  <a:srgbClr val="1F4E79"/>
                </a:solidFill>
              </a:rPr>
              <a:t>ww.ediliziascolastica.regione.campania.it</a:t>
            </a:r>
            <a:endParaRPr lang="it-IT" b="1" dirty="0">
              <a:solidFill>
                <a:srgbClr val="1F4E79"/>
              </a:solidFill>
            </a:endParaRPr>
          </a:p>
        </p:txBody>
      </p:sp>
      <p:pic>
        <p:nvPicPr>
          <p:cNvPr id="20" name="Immagine 19" descr="Screenshot-2018-6-12  GESTIONE ANAGRAFE EDILIZIA SCOLASTICA  copia.png"/>
          <p:cNvPicPr>
            <a:picLocks noChangeAspect="1"/>
          </p:cNvPicPr>
          <p:nvPr/>
        </p:nvPicPr>
        <p:blipFill rotWithShape="1">
          <a:blip r:embed="rId5">
            <a:extLst>
              <a:ext uri="{28A0092B-C50C-407E-A947-70E740481C1C}">
                <a14:useLocalDpi xmlns:a14="http://schemas.microsoft.com/office/drawing/2010/main" val="0"/>
              </a:ext>
            </a:extLst>
          </a:blip>
          <a:srcRect l="21341" t="7637" r="48520" b="63780"/>
          <a:stretch/>
        </p:blipFill>
        <p:spPr>
          <a:xfrm>
            <a:off x="4741414" y="4789578"/>
            <a:ext cx="3769826" cy="1871999"/>
          </a:xfrm>
          <a:prstGeom prst="rect">
            <a:avLst/>
          </a:prstGeom>
        </p:spPr>
      </p:pic>
      <p:sp>
        <p:nvSpPr>
          <p:cNvPr id="21" name="Freccia angolare in su 20"/>
          <p:cNvSpPr>
            <a:spLocks/>
          </p:cNvSpPr>
          <p:nvPr/>
        </p:nvSpPr>
        <p:spPr>
          <a:xfrm rot="5400000">
            <a:off x="1671256" y="2219289"/>
            <a:ext cx="467996" cy="719999"/>
          </a:xfrm>
          <a:prstGeom prst="ben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Freccia destra 6"/>
          <p:cNvSpPr/>
          <p:nvPr/>
        </p:nvSpPr>
        <p:spPr>
          <a:xfrm rot="21600000">
            <a:off x="4146025" y="4840680"/>
            <a:ext cx="701954" cy="28356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4" name="Immagine 23" descr="Screenshot-2018-6-12  GESTIONE ANAGRAFE EDILIZIA SCOLASTICA  copia.png"/>
          <p:cNvPicPr>
            <a:picLocks noChangeAspect="1"/>
          </p:cNvPicPr>
          <p:nvPr/>
        </p:nvPicPr>
        <p:blipFill rotWithShape="1">
          <a:blip r:embed="rId5">
            <a:extLst>
              <a:ext uri="{28A0092B-C50C-407E-A947-70E740481C1C}">
                <a14:useLocalDpi xmlns:a14="http://schemas.microsoft.com/office/drawing/2010/main" val="0"/>
              </a:ext>
            </a:extLst>
          </a:blip>
          <a:srcRect l="64502" t="4017" r="8664" b="78458"/>
          <a:stretch/>
        </p:blipFill>
        <p:spPr>
          <a:xfrm>
            <a:off x="5380994" y="3429000"/>
            <a:ext cx="3316969" cy="1134248"/>
          </a:xfrm>
          <a:prstGeom prst="rect">
            <a:avLst/>
          </a:prstGeom>
        </p:spPr>
      </p:pic>
      <p:sp>
        <p:nvSpPr>
          <p:cNvPr id="25" name="Freccia destra 6"/>
          <p:cNvSpPr/>
          <p:nvPr/>
        </p:nvSpPr>
        <p:spPr>
          <a:xfrm rot="5400000">
            <a:off x="8171508" y="3056389"/>
            <a:ext cx="415120" cy="28356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9" name="CasellaDiTesto 28"/>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38" name="CasellaDiTesto 37"/>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39" name="CasellaDiTesto 38"/>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40" name="CasellaDiTesto 39"/>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41" name="CasellaDiTesto 40"/>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2" name="CasellaDiTesto 41"/>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3" name="CasellaDiTesto 42"/>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4" name="CasellaDiTesto 43"/>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5" name="CasellaDiTesto 44"/>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6" name="CasellaDiTesto 45"/>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7" name="CasellaDiTesto 46"/>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8" name="CasellaDiTesto 47"/>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9" name="Connettore 1 48"/>
          <p:cNvCxnSpPr/>
          <p:nvPr/>
        </p:nvCxnSpPr>
        <p:spPr>
          <a:xfrm>
            <a:off x="9245817" y="3213970"/>
            <a:ext cx="211367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39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13</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6" name="CasellaDiTesto 25"/>
          <p:cNvSpPr txBox="1"/>
          <p:nvPr/>
        </p:nvSpPr>
        <p:spPr>
          <a:xfrm>
            <a:off x="1242759" y="331547"/>
            <a:ext cx="5914179" cy="954107"/>
          </a:xfrm>
          <a:prstGeom prst="rect">
            <a:avLst/>
          </a:prstGeom>
          <a:noFill/>
        </p:spPr>
        <p:txBody>
          <a:bodyPr wrap="square" rtlCol="0">
            <a:spAutoFit/>
          </a:bodyPr>
          <a:lstStyle/>
          <a:p>
            <a:r>
              <a:rPr lang="it-IT" sz="2800" dirty="0" smtClean="0">
                <a:solidFill>
                  <a:schemeClr val="accent1">
                    <a:lumMod val="50000"/>
                  </a:schemeClr>
                </a:solidFill>
              </a:rPr>
              <a:t>Edifici incompleti</a:t>
            </a:r>
            <a:endParaRPr lang="it-IT" sz="2800" dirty="0">
              <a:solidFill>
                <a:schemeClr val="accent1">
                  <a:lumMod val="50000"/>
                </a:schemeClr>
              </a:solidFill>
            </a:endParaRPr>
          </a:p>
          <a:p>
            <a:endParaRPr lang="it-IT" sz="2800" dirty="0">
              <a:solidFill>
                <a:schemeClr val="accent1">
                  <a:lumMod val="50000"/>
                </a:schemeClr>
              </a:solidFill>
            </a:endParaRPr>
          </a:p>
        </p:txBody>
      </p:sp>
      <p:pic>
        <p:nvPicPr>
          <p:cNvPr id="1026" name="Picture 2" descr="C:\Users\Francesco Iacobucci\Google Drive\TFESCAMPANIA\INTERVENTI\BN_SAN MARTINO SANNITA\Decreto mutui_sopralluogo del 26_11_2015\20151126_1305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93" y="1279280"/>
            <a:ext cx="2020712" cy="35923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rancesco Iacobucci\Google Drive\TFESCAMPANIA\INTERVENTI\AV_MONTORO\20150916_1249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7418" y="1279280"/>
            <a:ext cx="3773827" cy="283037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62593" y="5551661"/>
            <a:ext cx="3749984" cy="1077218"/>
          </a:xfrm>
          <a:prstGeom prst="rect">
            <a:avLst/>
          </a:prstGeom>
        </p:spPr>
        <p:txBody>
          <a:bodyPr wrap="square">
            <a:spAutoFit/>
          </a:bodyPr>
          <a:lstStyle/>
          <a:p>
            <a:pPr algn="just"/>
            <a:r>
              <a:rPr lang="it-IT" sz="1600" b="1" dirty="0" smtClean="0">
                <a:solidFill>
                  <a:srgbClr val="1F4E79"/>
                </a:solidFill>
              </a:rPr>
              <a:t>Definizione </a:t>
            </a:r>
            <a:r>
              <a:rPr lang="it-IT" sz="1600" dirty="0" smtClean="0">
                <a:solidFill>
                  <a:srgbClr val="1F4E79"/>
                </a:solidFill>
              </a:rPr>
              <a:t> - Strutture scolastiche, o di porzioni di esse, inutilizzate i cui lavori sono iniziati ma mai terminati per carenza di fondi (cd. </a:t>
            </a:r>
            <a:r>
              <a:rPr lang="it-IT" sz="1600" i="1" dirty="0" smtClean="0">
                <a:solidFill>
                  <a:srgbClr val="1F4E79"/>
                </a:solidFill>
              </a:rPr>
              <a:t>opere incompiute</a:t>
            </a:r>
            <a:r>
              <a:rPr lang="it-IT" sz="1600" dirty="0" smtClean="0">
                <a:solidFill>
                  <a:srgbClr val="1F4E79"/>
                </a:solidFill>
              </a:rPr>
              <a:t>);</a:t>
            </a:r>
            <a:endParaRPr lang="it-IT" sz="1600" dirty="0">
              <a:solidFill>
                <a:srgbClr val="1F4E79"/>
              </a:solidFill>
            </a:endParaRPr>
          </a:p>
        </p:txBody>
      </p:sp>
      <p:pic>
        <p:nvPicPr>
          <p:cNvPr id="1028" name="Picture 4" descr="C:\Users\Francesco Iacobucci\Google Drive\TFESCAMPANIA\INTERVENTI\AV_SANT'ANGELO DEI LOMBARDI\DE SANCTIS\20141126_1318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0963" y="3352469"/>
            <a:ext cx="3164493" cy="237337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rancesco Iacobucci\Google Drive\TFESCAMPANIA\INTERVENTI\BN_BENEVENTO\Decreto mutui_soprallugo del 24_09_2015\Documentazione fotografica sopralluogo_24_09_2015_Provincia di Benevento\20150924_1544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0019" y="1413970"/>
            <a:ext cx="24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24" name="CasellaDiTesto 23"/>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5" name="CasellaDiTesto 24"/>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7" name="CasellaDiTesto 26"/>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9" name="CasellaDiTesto 28"/>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38" name="CasellaDiTesto 37"/>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39" name="CasellaDiTesto 3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0" name="CasellaDiTesto 39"/>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1" name="CasellaDiTesto 40"/>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2" name="CasellaDiTesto 41"/>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3" name="CasellaDiTesto 42"/>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4" name="CasellaDiTesto 43"/>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5" name="CasellaDiTesto 44"/>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6" name="CasellaDiTesto 45"/>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7" name="Connettore 1 46"/>
          <p:cNvCxnSpPr/>
          <p:nvPr/>
        </p:nvCxnSpPr>
        <p:spPr>
          <a:xfrm>
            <a:off x="9245817" y="3213970"/>
            <a:ext cx="211367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8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14</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6" name="CasellaDiTesto 25"/>
          <p:cNvSpPr txBox="1"/>
          <p:nvPr/>
        </p:nvSpPr>
        <p:spPr>
          <a:xfrm>
            <a:off x="1740878" y="288458"/>
            <a:ext cx="5583115" cy="566309"/>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6 </a:t>
            </a:r>
            <a:r>
              <a:rPr lang="it-IT" sz="2800" dirty="0" smtClean="0">
                <a:solidFill>
                  <a:schemeClr val="accent1">
                    <a:lumMod val="50000"/>
                  </a:schemeClr>
                </a:solidFill>
              </a:rPr>
              <a:t>– Modalità di partecipazione</a:t>
            </a:r>
            <a:endParaRPr lang="it-IT" sz="2800" dirty="0">
              <a:solidFill>
                <a:schemeClr val="accent1">
                  <a:lumMod val="50000"/>
                </a:schemeClr>
              </a:solidFill>
            </a:endParaRPr>
          </a:p>
        </p:txBody>
      </p:sp>
      <p:sp>
        <p:nvSpPr>
          <p:cNvPr id="23" name="Rettangolo 22"/>
          <p:cNvSpPr/>
          <p:nvPr/>
        </p:nvSpPr>
        <p:spPr>
          <a:xfrm>
            <a:off x="282996" y="1365224"/>
            <a:ext cx="8261583" cy="5365571"/>
          </a:xfrm>
          <a:prstGeom prst="rect">
            <a:avLst/>
          </a:prstGeom>
        </p:spPr>
        <p:txBody>
          <a:bodyPr wrap="square">
            <a:spAutoFit/>
          </a:bodyPr>
          <a:lstStyle/>
          <a:p>
            <a:pPr marL="185738" algn="just"/>
            <a:r>
              <a:rPr lang="it-IT" sz="1600" dirty="0" smtClean="0">
                <a:solidFill>
                  <a:srgbClr val="1F4E79"/>
                </a:solidFill>
              </a:rPr>
              <a:t>Le istanze vanno presentate entro </a:t>
            </a:r>
            <a:r>
              <a:rPr lang="it-IT" sz="1600" b="1" dirty="0" smtClean="0">
                <a:solidFill>
                  <a:srgbClr val="FF0000"/>
                </a:solidFill>
              </a:rPr>
              <a:t>le ore </a:t>
            </a:r>
            <a:r>
              <a:rPr lang="it-IT" sz="1600" b="1" dirty="0">
                <a:solidFill>
                  <a:srgbClr val="FF0000"/>
                </a:solidFill>
              </a:rPr>
              <a:t>13.00 del </a:t>
            </a:r>
            <a:r>
              <a:rPr lang="it-IT" sz="1600" b="1" dirty="0" smtClean="0">
                <a:solidFill>
                  <a:srgbClr val="FF0000"/>
                </a:solidFill>
              </a:rPr>
              <a:t>05</a:t>
            </a:r>
            <a:r>
              <a:rPr lang="it-IT" sz="1600" b="1" dirty="0">
                <a:solidFill>
                  <a:srgbClr val="FF0000"/>
                </a:solidFill>
              </a:rPr>
              <a:t>/07/</a:t>
            </a:r>
            <a:r>
              <a:rPr lang="it-IT" sz="1600" b="1" dirty="0" smtClean="0">
                <a:solidFill>
                  <a:srgbClr val="FF0000"/>
                </a:solidFill>
              </a:rPr>
              <a:t>2018</a:t>
            </a:r>
            <a:r>
              <a:rPr lang="it-IT" sz="1600" b="1" dirty="0">
                <a:solidFill>
                  <a:srgbClr val="FF0000"/>
                </a:solidFill>
              </a:rPr>
              <a:t> </a:t>
            </a:r>
            <a:r>
              <a:rPr lang="it-IT" sz="1600" dirty="0" smtClean="0">
                <a:solidFill>
                  <a:srgbClr val="1F4E79"/>
                </a:solidFill>
              </a:rPr>
              <a:t>esclusivamente </a:t>
            </a:r>
            <a:r>
              <a:rPr lang="it-IT" sz="1600" dirty="0">
                <a:solidFill>
                  <a:srgbClr val="1F4E79"/>
                </a:solidFill>
              </a:rPr>
              <a:t>a mezzo </a:t>
            </a:r>
            <a:r>
              <a:rPr lang="it-IT" sz="1600" dirty="0" smtClean="0">
                <a:solidFill>
                  <a:srgbClr val="1F4E79"/>
                </a:solidFill>
              </a:rPr>
              <a:t>PEC </a:t>
            </a:r>
            <a:r>
              <a:rPr lang="it-IT" sz="1600" dirty="0">
                <a:solidFill>
                  <a:srgbClr val="1F4E79"/>
                </a:solidFill>
              </a:rPr>
              <a:t>all’indirizzo </a:t>
            </a:r>
            <a:r>
              <a:rPr lang="it-IT" sz="1600" dirty="0">
                <a:solidFill>
                  <a:srgbClr val="1F4E79"/>
                </a:solidFill>
                <a:hlinkClick r:id="rId4"/>
              </a:rPr>
              <a:t>ptes1820@</a:t>
            </a:r>
            <a:r>
              <a:rPr lang="it-IT" sz="1600" dirty="0" smtClean="0">
                <a:solidFill>
                  <a:srgbClr val="1F4E79"/>
                </a:solidFill>
                <a:hlinkClick r:id="rId4"/>
              </a:rPr>
              <a:t>pec.regione.campania.it</a:t>
            </a:r>
            <a:endParaRPr lang="it-IT" sz="1600" dirty="0" smtClean="0">
              <a:solidFill>
                <a:srgbClr val="1F4E79"/>
              </a:solidFill>
            </a:endParaRPr>
          </a:p>
          <a:p>
            <a:pPr marL="185738" algn="just"/>
            <a:endParaRPr lang="it-IT" sz="800" dirty="0">
              <a:solidFill>
                <a:srgbClr val="1F4E79"/>
              </a:solidFill>
            </a:endParaRPr>
          </a:p>
          <a:p>
            <a:pPr marL="185738" algn="just"/>
            <a:r>
              <a:rPr lang="it-IT" sz="1600" dirty="0">
                <a:solidFill>
                  <a:srgbClr val="1F4E79"/>
                </a:solidFill>
              </a:rPr>
              <a:t>L’oggetto della </a:t>
            </a:r>
            <a:r>
              <a:rPr lang="it-IT" sz="1600" dirty="0" smtClean="0">
                <a:solidFill>
                  <a:srgbClr val="1F4E79"/>
                </a:solidFill>
              </a:rPr>
              <a:t>PEC: </a:t>
            </a:r>
            <a:r>
              <a:rPr lang="it-IT" sz="1600" dirty="0">
                <a:solidFill>
                  <a:srgbClr val="1F4E79"/>
                </a:solidFill>
              </a:rPr>
              <a:t>“Avviso Pubblico per la formazione del Piano Regionale Triennale di Edilizia Scolastica 2018/2020”. </a:t>
            </a:r>
            <a:endParaRPr lang="it-IT" sz="1600" dirty="0" smtClean="0">
              <a:solidFill>
                <a:srgbClr val="1F4E79"/>
              </a:solidFill>
            </a:endParaRPr>
          </a:p>
          <a:p>
            <a:pPr marL="185738" algn="just"/>
            <a:endParaRPr lang="it-IT" sz="800" dirty="0">
              <a:solidFill>
                <a:srgbClr val="1F4E79"/>
              </a:solidFill>
            </a:endParaRPr>
          </a:p>
          <a:p>
            <a:pPr marL="185738" algn="just"/>
            <a:r>
              <a:rPr lang="it-IT" sz="1600" dirty="0" smtClean="0">
                <a:solidFill>
                  <a:srgbClr val="1F4E79"/>
                </a:solidFill>
              </a:rPr>
              <a:t>L’istanza dovrà essere </a:t>
            </a:r>
            <a:r>
              <a:rPr lang="it-IT" sz="1600" dirty="0">
                <a:solidFill>
                  <a:srgbClr val="1F4E79"/>
                </a:solidFill>
              </a:rPr>
              <a:t>firmata </a:t>
            </a:r>
            <a:r>
              <a:rPr lang="it-IT" sz="1600" dirty="0" smtClean="0">
                <a:solidFill>
                  <a:srgbClr val="1F4E79"/>
                </a:solidFill>
              </a:rPr>
              <a:t>dal Legale </a:t>
            </a:r>
            <a:r>
              <a:rPr lang="it-IT" sz="1600" dirty="0">
                <a:solidFill>
                  <a:srgbClr val="1F4E79"/>
                </a:solidFill>
              </a:rPr>
              <a:t>R</a:t>
            </a:r>
            <a:r>
              <a:rPr lang="it-IT" sz="1600" dirty="0" smtClean="0">
                <a:solidFill>
                  <a:srgbClr val="1F4E79"/>
                </a:solidFill>
              </a:rPr>
              <a:t>appresentante </a:t>
            </a:r>
            <a:r>
              <a:rPr lang="it-IT" sz="1600" dirty="0">
                <a:solidFill>
                  <a:srgbClr val="1F4E79"/>
                </a:solidFill>
              </a:rPr>
              <a:t>dell’Ente o da un soggetto dallo stesso appositamente delegato. </a:t>
            </a:r>
          </a:p>
          <a:p>
            <a:pPr marL="185738" algn="just"/>
            <a:endParaRPr lang="it-IT" sz="800" dirty="0" smtClean="0">
              <a:solidFill>
                <a:srgbClr val="1F4E79"/>
              </a:solidFill>
            </a:endParaRPr>
          </a:p>
          <a:p>
            <a:pPr marL="185738" algn="just"/>
            <a:r>
              <a:rPr lang="it-IT" sz="1600" dirty="0" smtClean="0">
                <a:solidFill>
                  <a:srgbClr val="1F4E79"/>
                </a:solidFill>
              </a:rPr>
              <a:t>All’istanza </a:t>
            </a:r>
            <a:r>
              <a:rPr lang="it-IT" sz="1600" dirty="0">
                <a:solidFill>
                  <a:srgbClr val="1F4E79"/>
                </a:solidFill>
              </a:rPr>
              <a:t>sono allegate le </a:t>
            </a:r>
            <a:r>
              <a:rPr lang="it-IT" sz="1600" dirty="0" smtClean="0">
                <a:solidFill>
                  <a:srgbClr val="1F4E79"/>
                </a:solidFill>
              </a:rPr>
              <a:t>dichiarazioni rese </a:t>
            </a:r>
            <a:r>
              <a:rPr lang="it-IT" sz="1600" dirty="0">
                <a:solidFill>
                  <a:srgbClr val="1F4E79"/>
                </a:solidFill>
              </a:rPr>
              <a:t>congiuntamente dal </a:t>
            </a:r>
            <a:r>
              <a:rPr lang="it-IT" sz="1600" dirty="0" smtClean="0">
                <a:solidFill>
                  <a:srgbClr val="1F4E79"/>
                </a:solidFill>
              </a:rPr>
              <a:t>RUP e </a:t>
            </a:r>
            <a:r>
              <a:rPr lang="it-IT" sz="1600" dirty="0">
                <a:solidFill>
                  <a:srgbClr val="1F4E79"/>
                </a:solidFill>
              </a:rPr>
              <a:t>dal Dirigente/Funzionario competente, titolare del potere decisionale e di spesa</a:t>
            </a:r>
            <a:r>
              <a:rPr lang="it-IT" sz="1600" dirty="0" smtClean="0">
                <a:solidFill>
                  <a:srgbClr val="1F4E79"/>
                </a:solidFill>
              </a:rPr>
              <a:t>.</a:t>
            </a:r>
          </a:p>
          <a:p>
            <a:pPr marL="185738" algn="just"/>
            <a:endParaRPr lang="it-IT" sz="800" dirty="0" smtClean="0">
              <a:solidFill>
                <a:srgbClr val="1F4E79"/>
              </a:solidFill>
            </a:endParaRPr>
          </a:p>
          <a:p>
            <a:pPr marL="185738" algn="just"/>
            <a:r>
              <a:rPr lang="it-IT" sz="1600" dirty="0">
                <a:solidFill>
                  <a:srgbClr val="1F4E79"/>
                </a:solidFill>
              </a:rPr>
              <a:t>All’istanza è allegata </a:t>
            </a:r>
            <a:r>
              <a:rPr lang="it-IT" sz="1600" dirty="0" smtClean="0">
                <a:solidFill>
                  <a:srgbClr val="1F4E79"/>
                </a:solidFill>
              </a:rPr>
              <a:t>altresì̀ </a:t>
            </a:r>
            <a:r>
              <a:rPr lang="it-IT" sz="1600" dirty="0">
                <a:solidFill>
                  <a:srgbClr val="1F4E79"/>
                </a:solidFill>
              </a:rPr>
              <a:t>la seguente documentazione: </a:t>
            </a:r>
          </a:p>
          <a:p>
            <a:pPr marL="528638" lvl="1" indent="-342900" algn="just">
              <a:buFont typeface="+mj-lt"/>
              <a:buAutoNum type="alphaLcParenR"/>
            </a:pPr>
            <a:r>
              <a:rPr lang="it-IT" sz="1600" dirty="0" smtClean="0">
                <a:solidFill>
                  <a:srgbClr val="1F4E79"/>
                </a:solidFill>
              </a:rPr>
              <a:t>copia </a:t>
            </a:r>
            <a:r>
              <a:rPr lang="it-IT" sz="1600" dirty="0">
                <a:solidFill>
                  <a:srgbClr val="1F4E79"/>
                </a:solidFill>
              </a:rPr>
              <a:t>del documento di riconoscimento in corso di </a:t>
            </a:r>
            <a:r>
              <a:rPr lang="it-IT" sz="1600" dirty="0" smtClean="0">
                <a:solidFill>
                  <a:srgbClr val="1F4E79"/>
                </a:solidFill>
              </a:rPr>
              <a:t>validità̀ </a:t>
            </a:r>
            <a:r>
              <a:rPr lang="it-IT" sz="1600" dirty="0">
                <a:solidFill>
                  <a:srgbClr val="1F4E79"/>
                </a:solidFill>
              </a:rPr>
              <a:t>del legale rappresentante </a:t>
            </a:r>
            <a:r>
              <a:rPr lang="it-IT" sz="1600" dirty="0" smtClean="0">
                <a:solidFill>
                  <a:srgbClr val="1F4E79"/>
                </a:solidFill>
              </a:rPr>
              <a:t>dell’Ente </a:t>
            </a:r>
            <a:r>
              <a:rPr lang="it-IT" sz="1600" dirty="0">
                <a:solidFill>
                  <a:srgbClr val="1F4E79"/>
                </a:solidFill>
              </a:rPr>
              <a:t>richiedente; </a:t>
            </a:r>
            <a:endParaRPr lang="it-IT" sz="1600" dirty="0" smtClean="0">
              <a:solidFill>
                <a:srgbClr val="1F4E79"/>
              </a:solidFill>
            </a:endParaRPr>
          </a:p>
          <a:p>
            <a:pPr marL="528638" lvl="1" indent="-342900" algn="just">
              <a:buFont typeface="+mj-lt"/>
              <a:buAutoNum type="alphaLcParenR"/>
            </a:pPr>
            <a:r>
              <a:rPr lang="it-IT" sz="1600" dirty="0" smtClean="0">
                <a:solidFill>
                  <a:srgbClr val="1F4E79"/>
                </a:solidFill>
              </a:rPr>
              <a:t>copia </a:t>
            </a:r>
            <a:r>
              <a:rPr lang="it-IT" sz="1600" dirty="0">
                <a:solidFill>
                  <a:srgbClr val="1F4E79"/>
                </a:solidFill>
              </a:rPr>
              <a:t>dell’atto di delega, nel caso di istanza sottoscritta da soggetto diverso da legale </a:t>
            </a:r>
            <a:r>
              <a:rPr lang="it-IT" sz="1600" dirty="0" smtClean="0">
                <a:solidFill>
                  <a:srgbClr val="1F4E79"/>
                </a:solidFill>
              </a:rPr>
              <a:t>rappresentante </a:t>
            </a:r>
            <a:r>
              <a:rPr lang="it-IT" sz="1600" dirty="0">
                <a:solidFill>
                  <a:srgbClr val="1F4E79"/>
                </a:solidFill>
              </a:rPr>
              <a:t>dell’Ente</a:t>
            </a:r>
            <a:r>
              <a:rPr lang="it-IT" sz="1600" dirty="0" smtClean="0">
                <a:solidFill>
                  <a:srgbClr val="1F4E79"/>
                </a:solidFill>
              </a:rPr>
              <a:t>;</a:t>
            </a:r>
          </a:p>
          <a:p>
            <a:pPr marL="528638" lvl="1" indent="-342900" algn="just">
              <a:buFont typeface="+mj-lt"/>
              <a:buAutoNum type="alphaLcParenR"/>
            </a:pPr>
            <a:r>
              <a:rPr lang="it-IT" sz="1600" dirty="0" smtClean="0">
                <a:solidFill>
                  <a:srgbClr val="1F4E79"/>
                </a:solidFill>
              </a:rPr>
              <a:t>copia </a:t>
            </a:r>
            <a:r>
              <a:rPr lang="it-IT" sz="1600" dirty="0">
                <a:solidFill>
                  <a:srgbClr val="1F4E79"/>
                </a:solidFill>
              </a:rPr>
              <a:t>del documento di riconoscimento in corso di </a:t>
            </a:r>
            <a:r>
              <a:rPr lang="it-IT" sz="1600" dirty="0" smtClean="0">
                <a:solidFill>
                  <a:srgbClr val="1F4E79"/>
                </a:solidFill>
              </a:rPr>
              <a:t>validità̀ </a:t>
            </a:r>
            <a:r>
              <a:rPr lang="it-IT" sz="1600" dirty="0">
                <a:solidFill>
                  <a:srgbClr val="1F4E79"/>
                </a:solidFill>
              </a:rPr>
              <a:t>del soggetto delegato alla </a:t>
            </a:r>
            <a:r>
              <a:rPr lang="it-IT" sz="1600" dirty="0" smtClean="0">
                <a:solidFill>
                  <a:srgbClr val="1F4E79"/>
                </a:solidFill>
              </a:rPr>
              <a:t>presentazione </a:t>
            </a:r>
            <a:r>
              <a:rPr lang="it-IT" sz="1600" dirty="0">
                <a:solidFill>
                  <a:srgbClr val="1F4E79"/>
                </a:solidFill>
              </a:rPr>
              <a:t>dell’istanza dal legale rappresentante dell’Ente richiedente; </a:t>
            </a:r>
            <a:endParaRPr lang="it-IT" sz="1600" dirty="0" smtClean="0">
              <a:solidFill>
                <a:srgbClr val="1F4E79"/>
              </a:solidFill>
            </a:endParaRPr>
          </a:p>
          <a:p>
            <a:pPr marL="528638" lvl="1" indent="-342900" algn="just">
              <a:buFont typeface="+mj-lt"/>
              <a:buAutoNum type="alphaLcParenR"/>
            </a:pPr>
            <a:r>
              <a:rPr lang="it-IT" sz="1600" dirty="0">
                <a:solidFill>
                  <a:srgbClr val="1F4E79"/>
                </a:solidFill>
              </a:rPr>
              <a:t>copia dei documenti di riconoscimento dei soggetti che rendono le dichiarazioni di cui al comma 8; </a:t>
            </a:r>
            <a:endParaRPr lang="it-IT" sz="1600" dirty="0" smtClean="0">
              <a:solidFill>
                <a:srgbClr val="1F4E79"/>
              </a:solidFill>
            </a:endParaRPr>
          </a:p>
          <a:p>
            <a:pPr marL="185738" lvl="1" algn="r"/>
            <a:r>
              <a:rPr lang="it-IT" sz="1600" dirty="0">
                <a:solidFill>
                  <a:schemeClr val="accent1">
                    <a:lumMod val="50000"/>
                  </a:schemeClr>
                </a:solidFill>
                <a:sym typeface="Wingdings"/>
              </a:rPr>
              <a:t></a:t>
            </a:r>
            <a:endParaRPr lang="it-IT" sz="1600" dirty="0">
              <a:solidFill>
                <a:schemeClr val="accent1">
                  <a:lumMod val="50000"/>
                </a:schemeClr>
              </a:solidFill>
            </a:endParaRPr>
          </a:p>
          <a:p>
            <a:pPr marL="528638" lvl="1" indent="-342900" algn="r">
              <a:buFont typeface="+mj-lt"/>
              <a:buAutoNum type="alphaLcParenR"/>
            </a:pPr>
            <a:endParaRPr lang="it-IT" sz="1600" dirty="0" smtClean="0">
              <a:solidFill>
                <a:srgbClr val="1F4E79"/>
              </a:solidFill>
            </a:endParaRPr>
          </a:p>
        </p:txBody>
      </p:sp>
      <p:sp>
        <p:nvSpPr>
          <p:cNvPr id="25" name="CasellaDiTesto 24"/>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7" name="CasellaDiTesto 26"/>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9" name="CasellaDiTesto 28"/>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38" name="CasellaDiTesto 37"/>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39" name="CasellaDiTesto 38"/>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40" name="CasellaDiTesto 39"/>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1" name="CasellaDiTesto 40"/>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2" name="CasellaDiTesto 41"/>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3" name="CasellaDiTesto 42"/>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4" name="CasellaDiTesto 43"/>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5" name="CasellaDiTesto 44"/>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6" name="CasellaDiTesto 45"/>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7" name="CasellaDiTesto 46"/>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8" name="Connettore 1 47"/>
          <p:cNvCxnSpPr/>
          <p:nvPr/>
        </p:nvCxnSpPr>
        <p:spPr>
          <a:xfrm>
            <a:off x="9245817" y="3490969"/>
            <a:ext cx="163905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584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17731"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15</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6" name="CasellaDiTesto 25"/>
          <p:cNvSpPr txBox="1"/>
          <p:nvPr/>
        </p:nvSpPr>
        <p:spPr>
          <a:xfrm>
            <a:off x="1740878" y="288458"/>
            <a:ext cx="5583115" cy="566309"/>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6 </a:t>
            </a:r>
            <a:r>
              <a:rPr lang="it-IT" sz="2800" dirty="0" smtClean="0">
                <a:solidFill>
                  <a:schemeClr val="accent1">
                    <a:lumMod val="50000"/>
                  </a:schemeClr>
                </a:solidFill>
              </a:rPr>
              <a:t>– Modalità di partecipazione</a:t>
            </a:r>
            <a:endParaRPr lang="it-IT" sz="2800" dirty="0">
              <a:solidFill>
                <a:schemeClr val="accent1">
                  <a:lumMod val="50000"/>
                </a:schemeClr>
              </a:solidFill>
            </a:endParaRPr>
          </a:p>
        </p:txBody>
      </p:sp>
      <p:sp>
        <p:nvSpPr>
          <p:cNvPr id="18" name="Rettangolo 17"/>
          <p:cNvSpPr/>
          <p:nvPr/>
        </p:nvSpPr>
        <p:spPr>
          <a:xfrm>
            <a:off x="0" y="1561831"/>
            <a:ext cx="8261583" cy="3457357"/>
          </a:xfrm>
          <a:prstGeom prst="rect">
            <a:avLst/>
          </a:prstGeom>
        </p:spPr>
        <p:txBody>
          <a:bodyPr wrap="square">
            <a:spAutoFit/>
          </a:bodyPr>
          <a:lstStyle/>
          <a:p>
            <a:pPr marL="528638" lvl="1" indent="-342900" algn="just">
              <a:spcBef>
                <a:spcPts val="800"/>
              </a:spcBef>
              <a:buFont typeface="+mj-lt"/>
              <a:buAutoNum type="alphaLcParenR"/>
            </a:pPr>
            <a:r>
              <a:rPr lang="it-IT" sz="1600" dirty="0">
                <a:solidFill>
                  <a:srgbClr val="1F4E79"/>
                </a:solidFill>
              </a:rPr>
              <a:t>copia degli accordi di cui all’articolo 3 commi 2 e 3 del presente Avviso; </a:t>
            </a:r>
          </a:p>
          <a:p>
            <a:pPr marL="528638" lvl="1" indent="-342900" algn="just">
              <a:spcBef>
                <a:spcPts val="800"/>
              </a:spcBef>
              <a:buFont typeface="+mj-lt"/>
              <a:buAutoNum type="alphaLcParenR"/>
            </a:pPr>
            <a:r>
              <a:rPr lang="it-IT" sz="1600" dirty="0">
                <a:solidFill>
                  <a:srgbClr val="1F4E79"/>
                </a:solidFill>
              </a:rPr>
              <a:t>copia del modello “Punteggi” in formato pdf firmato e timbrato; </a:t>
            </a:r>
          </a:p>
          <a:p>
            <a:pPr marL="528638" lvl="1" indent="-342900" algn="just">
              <a:spcBef>
                <a:spcPts val="800"/>
              </a:spcBef>
              <a:buFont typeface="+mj-lt"/>
              <a:buAutoNum type="alphaLcParenR"/>
            </a:pPr>
            <a:r>
              <a:rPr lang="it-IT" sz="1600" dirty="0">
                <a:solidFill>
                  <a:srgbClr val="1F4E79"/>
                </a:solidFill>
              </a:rPr>
              <a:t>file del modello “Punteggi” in formato </a:t>
            </a:r>
            <a:r>
              <a:rPr lang="it-IT" sz="1600" dirty="0" err="1">
                <a:solidFill>
                  <a:srgbClr val="1F4E79"/>
                </a:solidFill>
              </a:rPr>
              <a:t>xls</a:t>
            </a:r>
            <a:r>
              <a:rPr lang="it-IT" sz="1600" dirty="0">
                <a:solidFill>
                  <a:srgbClr val="1F4E79"/>
                </a:solidFill>
              </a:rPr>
              <a:t> o compatibile; </a:t>
            </a:r>
          </a:p>
          <a:p>
            <a:pPr marL="528638" lvl="1" indent="-342900" algn="just">
              <a:spcBef>
                <a:spcPts val="800"/>
              </a:spcBef>
              <a:buFont typeface="+mj-lt"/>
              <a:buAutoNum type="alphaLcParenR"/>
            </a:pPr>
            <a:r>
              <a:rPr lang="it-IT" sz="1600" dirty="0">
                <a:solidFill>
                  <a:srgbClr val="1F4E79"/>
                </a:solidFill>
              </a:rPr>
              <a:t>nel caso di ricorso al cofinanziamento del Conto Termico di cui al decreto ministeriale 16/02/2016: </a:t>
            </a:r>
            <a:endParaRPr lang="it-IT" sz="1600" dirty="0" smtClean="0">
              <a:solidFill>
                <a:srgbClr val="1F4E79"/>
              </a:solidFill>
            </a:endParaRPr>
          </a:p>
          <a:p>
            <a:pPr marL="985838" lvl="2" indent="-342900" algn="just">
              <a:spcBef>
                <a:spcPts val="800"/>
              </a:spcBef>
              <a:buFont typeface="+mj-lt"/>
              <a:buAutoNum type="alphaLcParenR"/>
            </a:pPr>
            <a:r>
              <a:rPr lang="it-IT" sz="1600" dirty="0" smtClean="0">
                <a:solidFill>
                  <a:srgbClr val="1F4E79"/>
                </a:solidFill>
              </a:rPr>
              <a:t>richiesta </a:t>
            </a:r>
            <a:r>
              <a:rPr lang="it-IT" sz="1600" dirty="0">
                <a:solidFill>
                  <a:srgbClr val="1F4E79"/>
                </a:solidFill>
              </a:rPr>
              <a:t>di prenotazione degli incentivi, generata a seguito della registrazione effettuata sul portale del GSE </a:t>
            </a:r>
            <a:r>
              <a:rPr lang="it-IT" sz="1600" i="1" dirty="0">
                <a:solidFill>
                  <a:srgbClr val="1F4E79"/>
                </a:solidFill>
              </a:rPr>
              <a:t>(https://applicazioni.gse.it/GWA_UI/</a:t>
            </a:r>
            <a:r>
              <a:rPr lang="it-IT" sz="1600" dirty="0">
                <a:solidFill>
                  <a:srgbClr val="1F4E79"/>
                </a:solidFill>
              </a:rPr>
              <a:t>), in cui viene indicata la stima del contributo in conto termico, sulla singola proposta progettuale, </a:t>
            </a:r>
            <a:r>
              <a:rPr lang="it-IT" sz="1600" dirty="0">
                <a:solidFill>
                  <a:srgbClr val="FF0000"/>
                </a:solidFill>
              </a:rPr>
              <a:t>simulata</a:t>
            </a:r>
            <a:r>
              <a:rPr lang="it-IT" sz="1600" dirty="0">
                <a:solidFill>
                  <a:srgbClr val="1F4E79"/>
                </a:solidFill>
              </a:rPr>
              <a:t> in fase preliminare prima della presentazione della richiesta dell’incentivo. Per informazioni è possibile inviare una mail a: </a:t>
            </a:r>
            <a:r>
              <a:rPr lang="it-IT" sz="1600" dirty="0" err="1">
                <a:solidFill>
                  <a:srgbClr val="1F4E79"/>
                </a:solidFill>
              </a:rPr>
              <a:t>supportopa@gse.it</a:t>
            </a:r>
            <a:r>
              <a:rPr lang="it-IT" sz="1600" dirty="0">
                <a:solidFill>
                  <a:srgbClr val="1F4E79"/>
                </a:solidFill>
              </a:rPr>
              <a:t>. </a:t>
            </a:r>
          </a:p>
          <a:p>
            <a:pPr marL="528638" lvl="1" indent="-342900" algn="just">
              <a:buFont typeface="+mj-lt"/>
              <a:buAutoNum type="alphaLcParenR"/>
            </a:pPr>
            <a:endParaRPr lang="it-IT" sz="1600" dirty="0">
              <a:solidFill>
                <a:srgbClr val="1F4E79"/>
              </a:solidFill>
            </a:endParaRPr>
          </a:p>
          <a:p>
            <a:pPr algn="just"/>
            <a:endParaRPr lang="it-IT" sz="1600" dirty="0"/>
          </a:p>
        </p:txBody>
      </p:sp>
      <p:sp>
        <p:nvSpPr>
          <p:cNvPr id="20" name="CasellaDiTesto 19"/>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1" name="CasellaDiTesto 20"/>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4" name="CasellaDiTesto 2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5" name="CasellaDiTesto 2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7" name="CasellaDiTesto 26"/>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9" name="CasellaDiTesto 2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38" name="CasellaDiTesto 37"/>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9" name="CasellaDiTesto 3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0" name="CasellaDiTesto 39"/>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1" name="CasellaDiTesto 40"/>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2" name="CasellaDiTesto 41"/>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3" name="CasellaDiTesto 42"/>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4" name="CasellaDiTesto 43"/>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5" name="Connettore 1 44"/>
          <p:cNvCxnSpPr/>
          <p:nvPr/>
        </p:nvCxnSpPr>
        <p:spPr>
          <a:xfrm>
            <a:off x="9245817" y="3490969"/>
            <a:ext cx="163905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386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17731"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16</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6" name="CasellaDiTesto 25"/>
          <p:cNvSpPr txBox="1"/>
          <p:nvPr/>
        </p:nvSpPr>
        <p:spPr>
          <a:xfrm>
            <a:off x="1740878" y="288458"/>
            <a:ext cx="5583115" cy="566309"/>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8</a:t>
            </a:r>
            <a:r>
              <a:rPr lang="it-IT" sz="2800" dirty="0" smtClean="0">
                <a:solidFill>
                  <a:schemeClr val="accent1">
                    <a:lumMod val="50000"/>
                  </a:schemeClr>
                </a:solidFill>
              </a:rPr>
              <a:t> – Ammissibilità della spesa</a:t>
            </a:r>
            <a:endParaRPr lang="it-IT" sz="2800" dirty="0">
              <a:solidFill>
                <a:schemeClr val="accent1">
                  <a:lumMod val="50000"/>
                </a:schemeClr>
              </a:solidFill>
            </a:endParaRPr>
          </a:p>
        </p:txBody>
      </p:sp>
      <p:sp>
        <p:nvSpPr>
          <p:cNvPr id="19" name="Rettangolo 18"/>
          <p:cNvSpPr/>
          <p:nvPr/>
        </p:nvSpPr>
        <p:spPr>
          <a:xfrm>
            <a:off x="219807" y="1465642"/>
            <a:ext cx="8261583" cy="6124754"/>
          </a:xfrm>
          <a:prstGeom prst="rect">
            <a:avLst/>
          </a:prstGeom>
        </p:spPr>
        <p:txBody>
          <a:bodyPr wrap="square">
            <a:spAutoFit/>
          </a:bodyPr>
          <a:lstStyle/>
          <a:p>
            <a:pPr marL="185738" algn="just"/>
            <a:r>
              <a:rPr lang="it-IT" sz="1600" dirty="0" smtClean="0">
                <a:solidFill>
                  <a:schemeClr val="accent1">
                    <a:lumMod val="50000"/>
                  </a:schemeClr>
                </a:solidFill>
              </a:rPr>
              <a:t>Fino </a:t>
            </a:r>
            <a:r>
              <a:rPr lang="it-IT" sz="1600" dirty="0">
                <a:solidFill>
                  <a:schemeClr val="accent1">
                    <a:lumMod val="50000"/>
                  </a:schemeClr>
                </a:solidFill>
              </a:rPr>
              <a:t>alla chiusura degli interventi, la Regione Campania si riserva il giudizio di </a:t>
            </a:r>
            <a:r>
              <a:rPr lang="it-IT" sz="1600" dirty="0" smtClean="0">
                <a:solidFill>
                  <a:schemeClr val="accent1">
                    <a:lumMod val="50000"/>
                  </a:schemeClr>
                </a:solidFill>
              </a:rPr>
              <a:t>ammissibilità̀ </a:t>
            </a:r>
            <a:r>
              <a:rPr lang="it-IT" sz="1600" dirty="0">
                <a:solidFill>
                  <a:schemeClr val="accent1">
                    <a:lumMod val="50000"/>
                  </a:schemeClr>
                </a:solidFill>
              </a:rPr>
              <a:t> </a:t>
            </a:r>
            <a:r>
              <a:rPr lang="it-IT" sz="1600" dirty="0" smtClean="0">
                <a:solidFill>
                  <a:schemeClr val="accent1">
                    <a:lumMod val="50000"/>
                  </a:schemeClr>
                </a:solidFill>
              </a:rPr>
              <a:t>delle </a:t>
            </a:r>
            <a:r>
              <a:rPr lang="it-IT" sz="1600" dirty="0">
                <a:solidFill>
                  <a:schemeClr val="accent1">
                    <a:lumMod val="50000"/>
                  </a:schemeClr>
                </a:solidFill>
              </a:rPr>
              <a:t>spese sostenute dai soggetti beneficiari, nel rispetto delle normative comunitarie, </a:t>
            </a:r>
            <a:r>
              <a:rPr lang="it-IT" sz="1600" dirty="0" smtClean="0">
                <a:solidFill>
                  <a:schemeClr val="accent1">
                    <a:lumMod val="50000"/>
                  </a:schemeClr>
                </a:solidFill>
              </a:rPr>
              <a:t> nazionali </a:t>
            </a:r>
            <a:r>
              <a:rPr lang="it-IT" sz="1600" dirty="0">
                <a:solidFill>
                  <a:schemeClr val="accent1">
                    <a:lumMod val="50000"/>
                  </a:schemeClr>
                </a:solidFill>
              </a:rPr>
              <a:t>e regionali di riferimento. </a:t>
            </a:r>
          </a:p>
          <a:p>
            <a:pPr marL="185738" algn="just"/>
            <a:endParaRPr lang="it-IT" sz="800" dirty="0" smtClean="0">
              <a:solidFill>
                <a:schemeClr val="accent1">
                  <a:lumMod val="50000"/>
                </a:schemeClr>
              </a:solidFill>
            </a:endParaRPr>
          </a:p>
          <a:p>
            <a:pPr marL="185738" algn="just"/>
            <a:r>
              <a:rPr lang="it-IT" sz="1600" dirty="0" smtClean="0">
                <a:solidFill>
                  <a:schemeClr val="accent1">
                    <a:lumMod val="50000"/>
                  </a:schemeClr>
                </a:solidFill>
              </a:rPr>
              <a:t>L'importo </a:t>
            </a:r>
            <a:r>
              <a:rPr lang="it-IT" sz="1600" dirty="0">
                <a:solidFill>
                  <a:schemeClr val="accent1">
                    <a:lumMod val="50000"/>
                  </a:schemeClr>
                </a:solidFill>
              </a:rPr>
              <a:t>dei lavori relativi agli interventi da realizzare deve essere calcolato con riferimento </a:t>
            </a:r>
          </a:p>
          <a:p>
            <a:pPr marL="185738" algn="just"/>
            <a:r>
              <a:rPr lang="it-IT" sz="1600" dirty="0">
                <a:solidFill>
                  <a:schemeClr val="accent1">
                    <a:lumMod val="50000"/>
                  </a:schemeClr>
                </a:solidFill>
              </a:rPr>
              <a:t>al vigente "</a:t>
            </a:r>
            <a:r>
              <a:rPr lang="it-IT" sz="1600" dirty="0">
                <a:solidFill>
                  <a:srgbClr val="FF0000"/>
                </a:solidFill>
              </a:rPr>
              <a:t>Prezzario regionale dei lavori pubblici della Regione Campania</a:t>
            </a:r>
            <a:r>
              <a:rPr lang="it-IT" sz="1600" dirty="0">
                <a:solidFill>
                  <a:schemeClr val="accent1">
                    <a:lumMod val="50000"/>
                  </a:schemeClr>
                </a:solidFill>
              </a:rPr>
              <a:t>”</a:t>
            </a:r>
            <a:r>
              <a:rPr lang="it-IT" sz="1600" dirty="0" smtClean="0">
                <a:solidFill>
                  <a:schemeClr val="accent1">
                    <a:lumMod val="50000"/>
                  </a:schemeClr>
                </a:solidFill>
              </a:rPr>
              <a:t>.</a:t>
            </a:r>
          </a:p>
          <a:p>
            <a:pPr marL="185738" algn="just"/>
            <a:endParaRPr lang="it-IT" sz="800" dirty="0">
              <a:solidFill>
                <a:schemeClr val="accent1">
                  <a:lumMod val="50000"/>
                </a:schemeClr>
              </a:solidFill>
            </a:endParaRPr>
          </a:p>
          <a:p>
            <a:pPr marL="185738" algn="just"/>
            <a:r>
              <a:rPr lang="it-IT" sz="1600" dirty="0">
                <a:solidFill>
                  <a:schemeClr val="accent1">
                    <a:lumMod val="50000"/>
                  </a:schemeClr>
                </a:solidFill>
              </a:rPr>
              <a:t>Eventuali varianti dei contratti di appalto in corso di </a:t>
            </a:r>
            <a:r>
              <a:rPr lang="it-IT" sz="1600" dirty="0" smtClean="0">
                <a:solidFill>
                  <a:schemeClr val="accent1">
                    <a:lumMod val="50000"/>
                  </a:schemeClr>
                </a:solidFill>
              </a:rPr>
              <a:t>validità̀ </a:t>
            </a:r>
            <a:r>
              <a:rPr lang="it-IT" sz="1600" dirty="0">
                <a:solidFill>
                  <a:schemeClr val="accent1">
                    <a:lumMod val="50000"/>
                  </a:schemeClr>
                </a:solidFill>
              </a:rPr>
              <a:t>sono ammesse esclusivamente qualora ricorrano i motivi espressamente individuati dal vigente Codice dei Contratti Pubblici. </a:t>
            </a:r>
            <a:endParaRPr lang="it-IT" sz="1600" dirty="0" smtClean="0">
              <a:solidFill>
                <a:schemeClr val="accent1">
                  <a:lumMod val="50000"/>
                </a:schemeClr>
              </a:solidFill>
            </a:endParaRPr>
          </a:p>
          <a:p>
            <a:pPr marL="185738" algn="just"/>
            <a:endParaRPr lang="it-IT" sz="800" dirty="0" smtClean="0">
              <a:solidFill>
                <a:schemeClr val="accent1">
                  <a:lumMod val="50000"/>
                </a:schemeClr>
              </a:solidFill>
            </a:endParaRPr>
          </a:p>
          <a:p>
            <a:pPr marL="185738" algn="just"/>
            <a:r>
              <a:rPr lang="it-IT" sz="1600" dirty="0" smtClean="0">
                <a:solidFill>
                  <a:srgbClr val="FF0000"/>
                </a:solidFill>
              </a:rPr>
              <a:t>Tutte </a:t>
            </a:r>
            <a:r>
              <a:rPr lang="it-IT" sz="1600" dirty="0">
                <a:solidFill>
                  <a:srgbClr val="FF0000"/>
                </a:solidFill>
              </a:rPr>
              <a:t>le </a:t>
            </a:r>
            <a:r>
              <a:rPr lang="it-IT" sz="1600" dirty="0" smtClean="0">
                <a:solidFill>
                  <a:srgbClr val="FF0000"/>
                </a:solidFill>
              </a:rPr>
              <a:t>economie, </a:t>
            </a:r>
            <a:r>
              <a:rPr lang="it-IT" sz="1600" dirty="0">
                <a:solidFill>
                  <a:srgbClr val="FF0000"/>
                </a:solidFill>
              </a:rPr>
              <a:t>sia per lavori che </a:t>
            </a:r>
            <a:r>
              <a:rPr lang="it-IT" sz="1600" dirty="0" smtClean="0">
                <a:solidFill>
                  <a:srgbClr val="FF0000"/>
                </a:solidFill>
              </a:rPr>
              <a:t>per </a:t>
            </a:r>
            <a:r>
              <a:rPr lang="it-IT" sz="1600" dirty="0">
                <a:solidFill>
                  <a:srgbClr val="FF0000"/>
                </a:solidFill>
              </a:rPr>
              <a:t>servizi, sono immediatamente accantonate nella voce “Economie” del </a:t>
            </a:r>
            <a:r>
              <a:rPr lang="it-IT" sz="1600" dirty="0" smtClean="0">
                <a:solidFill>
                  <a:srgbClr val="FF0000"/>
                </a:solidFill>
              </a:rPr>
              <a:t>QE dell’intervento </a:t>
            </a:r>
            <a:r>
              <a:rPr lang="it-IT" sz="1600" dirty="0">
                <a:solidFill>
                  <a:srgbClr val="FF0000"/>
                </a:solidFill>
              </a:rPr>
              <a:t>rimodulato e non sono da intendersi nella </a:t>
            </a:r>
            <a:r>
              <a:rPr lang="it-IT" sz="1600" dirty="0" smtClean="0">
                <a:solidFill>
                  <a:srgbClr val="FF0000"/>
                </a:solidFill>
              </a:rPr>
              <a:t>disponibilità̀ </a:t>
            </a:r>
            <a:r>
              <a:rPr lang="it-IT" sz="1600" dirty="0">
                <a:solidFill>
                  <a:srgbClr val="FF0000"/>
                </a:solidFill>
              </a:rPr>
              <a:t>del Soggetto beneficiario</a:t>
            </a:r>
            <a:r>
              <a:rPr lang="it-IT" sz="1600" dirty="0" smtClean="0">
                <a:solidFill>
                  <a:schemeClr val="accent1">
                    <a:lumMod val="50000"/>
                  </a:schemeClr>
                </a:solidFill>
              </a:rPr>
              <a:t>.</a:t>
            </a:r>
          </a:p>
          <a:p>
            <a:pPr marL="185738" algn="just"/>
            <a:endParaRPr lang="it-IT" sz="800" dirty="0">
              <a:solidFill>
                <a:schemeClr val="accent1">
                  <a:lumMod val="50000"/>
                </a:schemeClr>
              </a:solidFill>
            </a:endParaRPr>
          </a:p>
          <a:p>
            <a:pPr marL="185738" algn="just"/>
            <a:r>
              <a:rPr lang="it-IT" sz="1600" dirty="0">
                <a:solidFill>
                  <a:schemeClr val="accent1">
                    <a:lumMod val="50000"/>
                  </a:schemeClr>
                </a:solidFill>
              </a:rPr>
              <a:t>Tutte le economie derivanti dalle altre voci componenti il </a:t>
            </a:r>
            <a:r>
              <a:rPr lang="it-IT" sz="1600" dirty="0" smtClean="0">
                <a:solidFill>
                  <a:schemeClr val="accent1">
                    <a:lumMod val="50000"/>
                  </a:schemeClr>
                </a:solidFill>
              </a:rPr>
              <a:t>QE </a:t>
            </a:r>
            <a:r>
              <a:rPr lang="it-IT" sz="1600" dirty="0">
                <a:solidFill>
                  <a:schemeClr val="accent1">
                    <a:lumMod val="50000"/>
                  </a:schemeClr>
                </a:solidFill>
              </a:rPr>
              <a:t>dell’intervento non possono essere utilizzate per </a:t>
            </a:r>
            <a:r>
              <a:rPr lang="it-IT" sz="1600" dirty="0" smtClean="0">
                <a:solidFill>
                  <a:schemeClr val="accent1">
                    <a:lumMod val="50000"/>
                  </a:schemeClr>
                </a:solidFill>
              </a:rPr>
              <a:t>finalità̀ </a:t>
            </a:r>
            <a:r>
              <a:rPr lang="it-IT" sz="1600" dirty="0">
                <a:solidFill>
                  <a:schemeClr val="accent1">
                    <a:lumMod val="50000"/>
                  </a:schemeClr>
                </a:solidFill>
              </a:rPr>
              <a:t>diverse da quelle per cui sono state previste. </a:t>
            </a:r>
          </a:p>
          <a:p>
            <a:pPr marL="185738" algn="just"/>
            <a:endParaRPr lang="it-IT" sz="800" dirty="0" smtClean="0">
              <a:solidFill>
                <a:schemeClr val="accent1">
                  <a:lumMod val="50000"/>
                </a:schemeClr>
              </a:solidFill>
            </a:endParaRPr>
          </a:p>
          <a:p>
            <a:pPr marL="185738" algn="just"/>
            <a:r>
              <a:rPr lang="it-IT" sz="1600" dirty="0" smtClean="0">
                <a:solidFill>
                  <a:schemeClr val="accent1">
                    <a:lumMod val="50000"/>
                  </a:schemeClr>
                </a:solidFill>
              </a:rPr>
              <a:t>Tutte </a:t>
            </a:r>
            <a:r>
              <a:rPr lang="it-IT" sz="1600" dirty="0">
                <a:solidFill>
                  <a:schemeClr val="accent1">
                    <a:lumMod val="50000"/>
                  </a:schemeClr>
                </a:solidFill>
              </a:rPr>
              <a:t>le economie di cui ai precedenti commi sono accertate in sede di monitoraggio e sono destinate prioritariamente agli interventi presenti nel PTES 2018-2020 della Regione Campania</a:t>
            </a:r>
            <a:r>
              <a:rPr lang="it-IT" sz="1600" dirty="0" smtClean="0">
                <a:solidFill>
                  <a:schemeClr val="accent1">
                    <a:lumMod val="50000"/>
                  </a:schemeClr>
                </a:solidFill>
              </a:rPr>
              <a:t>.</a:t>
            </a:r>
          </a:p>
          <a:p>
            <a:pPr marL="185738" algn="just"/>
            <a:endParaRPr lang="it-IT" sz="1600" dirty="0">
              <a:solidFill>
                <a:schemeClr val="accent1">
                  <a:lumMod val="50000"/>
                </a:schemeClr>
              </a:solidFill>
            </a:endParaRPr>
          </a:p>
          <a:p>
            <a:pPr marL="185738" algn="just"/>
            <a:r>
              <a:rPr lang="it-IT" sz="1600" dirty="0">
                <a:solidFill>
                  <a:schemeClr val="accent1">
                    <a:lumMod val="50000"/>
                  </a:schemeClr>
                </a:solidFill>
              </a:rPr>
              <a:t>Le spese tecniche  devono essere calcolate, ove ad esso riconducibili, secondo il decreto ministeriale 17 giugno 2016 ai fine </a:t>
            </a:r>
            <a:r>
              <a:rPr lang="it-IT" sz="1600" dirty="0">
                <a:solidFill>
                  <a:srgbClr val="FF0000"/>
                </a:solidFill>
              </a:rPr>
              <a:t>dell’individuazione della procedura di scelta del contraente</a:t>
            </a:r>
            <a:r>
              <a:rPr lang="it-IT" sz="1600" dirty="0" smtClean="0">
                <a:solidFill>
                  <a:schemeClr val="accent1">
                    <a:lumMod val="50000"/>
                  </a:schemeClr>
                </a:solidFill>
              </a:rPr>
              <a:t>.</a:t>
            </a:r>
          </a:p>
          <a:p>
            <a:pPr marL="185738" lvl="1" algn="r"/>
            <a:r>
              <a:rPr lang="it-IT" sz="1600" dirty="0">
                <a:solidFill>
                  <a:schemeClr val="accent1">
                    <a:lumMod val="50000"/>
                  </a:schemeClr>
                </a:solidFill>
                <a:sym typeface="Wingdings"/>
              </a:rPr>
              <a:t></a:t>
            </a:r>
            <a:endParaRPr lang="it-IT" sz="1600" dirty="0">
              <a:solidFill>
                <a:schemeClr val="accent1">
                  <a:lumMod val="50000"/>
                </a:schemeClr>
              </a:solidFill>
            </a:endParaRPr>
          </a:p>
          <a:p>
            <a:pPr marL="185738" algn="r"/>
            <a:endParaRPr lang="it-IT" sz="1600" dirty="0">
              <a:solidFill>
                <a:schemeClr val="accent1">
                  <a:lumMod val="50000"/>
                </a:schemeClr>
              </a:solidFill>
            </a:endParaRPr>
          </a:p>
          <a:p>
            <a:pPr marL="185738" algn="just"/>
            <a:endParaRPr lang="it-IT" sz="1600" dirty="0">
              <a:solidFill>
                <a:schemeClr val="accent1">
                  <a:lumMod val="50000"/>
                </a:schemeClr>
              </a:solidFill>
            </a:endParaRPr>
          </a:p>
          <a:p>
            <a:pPr marL="185738" algn="just"/>
            <a:endParaRPr lang="it-IT" sz="1600" dirty="0" smtClean="0">
              <a:solidFill>
                <a:schemeClr val="accent1">
                  <a:lumMod val="50000"/>
                </a:schemeClr>
              </a:solidFill>
            </a:endParaRPr>
          </a:p>
          <a:p>
            <a:pPr marL="185738" algn="just"/>
            <a:r>
              <a:rPr lang="it-IT" sz="1600" dirty="0" smtClean="0">
                <a:solidFill>
                  <a:schemeClr val="accent1">
                    <a:lumMod val="50000"/>
                  </a:schemeClr>
                </a:solidFill>
              </a:rPr>
              <a:t> </a:t>
            </a:r>
            <a:endParaRPr lang="it-IT" sz="1600" dirty="0">
              <a:solidFill>
                <a:schemeClr val="accent1">
                  <a:lumMod val="50000"/>
                </a:schemeClr>
              </a:solidFill>
            </a:endParaRPr>
          </a:p>
        </p:txBody>
      </p:sp>
      <p:sp>
        <p:nvSpPr>
          <p:cNvPr id="21" name="CasellaDiTesto 20"/>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3" name="CasellaDiTesto 22"/>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4" name="CasellaDiTesto 2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5" name="CasellaDiTesto 2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7" name="CasellaDiTesto 26"/>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9" name="CasellaDiTesto 2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38" name="CasellaDiTesto 37"/>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9" name="CasellaDiTesto 3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0" name="CasellaDiTesto 39"/>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1" name="CasellaDiTesto 40"/>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2" name="CasellaDiTesto 41"/>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3" name="CasellaDiTesto 42"/>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4" name="CasellaDiTesto 43"/>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5" name="Connettore 1 44"/>
          <p:cNvCxnSpPr/>
          <p:nvPr/>
        </p:nvCxnSpPr>
        <p:spPr>
          <a:xfrm>
            <a:off x="9245817" y="3798543"/>
            <a:ext cx="163905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488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8877"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17</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6" name="CasellaDiTesto 25"/>
          <p:cNvSpPr txBox="1"/>
          <p:nvPr/>
        </p:nvSpPr>
        <p:spPr>
          <a:xfrm>
            <a:off x="1740878" y="288458"/>
            <a:ext cx="5583115" cy="566309"/>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8</a:t>
            </a:r>
            <a:r>
              <a:rPr lang="it-IT" sz="2800" dirty="0" smtClean="0">
                <a:solidFill>
                  <a:schemeClr val="accent1">
                    <a:lumMod val="50000"/>
                  </a:schemeClr>
                </a:solidFill>
              </a:rPr>
              <a:t> – Ammissibilità della spesa</a:t>
            </a:r>
            <a:endParaRPr lang="it-IT" sz="2800" dirty="0">
              <a:solidFill>
                <a:schemeClr val="accent1">
                  <a:lumMod val="50000"/>
                </a:schemeClr>
              </a:solidFill>
            </a:endParaRPr>
          </a:p>
        </p:txBody>
      </p:sp>
      <p:sp>
        <p:nvSpPr>
          <p:cNvPr id="19" name="Rettangolo 18"/>
          <p:cNvSpPr/>
          <p:nvPr/>
        </p:nvSpPr>
        <p:spPr>
          <a:xfrm>
            <a:off x="219806" y="1138211"/>
            <a:ext cx="8261583" cy="5509200"/>
          </a:xfrm>
          <a:prstGeom prst="rect">
            <a:avLst/>
          </a:prstGeom>
        </p:spPr>
        <p:txBody>
          <a:bodyPr wrap="square">
            <a:spAutoFit/>
          </a:bodyPr>
          <a:lstStyle/>
          <a:p>
            <a:pPr marL="185738" algn="just"/>
            <a:r>
              <a:rPr lang="it-IT" sz="1600" dirty="0" smtClean="0">
                <a:solidFill>
                  <a:schemeClr val="accent1">
                    <a:lumMod val="50000"/>
                  </a:schemeClr>
                </a:solidFill>
              </a:rPr>
              <a:t>Non sono ammissibili le </a:t>
            </a:r>
            <a:r>
              <a:rPr lang="it-IT" sz="1600" dirty="0" smtClean="0">
                <a:solidFill>
                  <a:srgbClr val="FF0000"/>
                </a:solidFill>
              </a:rPr>
              <a:t>spese</a:t>
            </a:r>
            <a:r>
              <a:rPr lang="it-IT" sz="1600" dirty="0" smtClean="0">
                <a:solidFill>
                  <a:schemeClr val="accent1">
                    <a:lumMod val="50000"/>
                  </a:schemeClr>
                </a:solidFill>
              </a:rPr>
              <a:t>:</a:t>
            </a:r>
          </a:p>
          <a:p>
            <a:pPr marL="471488" indent="-285750" algn="just">
              <a:buFont typeface="Arial" panose="020B0604020202020204" pitchFamily="34" charset="0"/>
              <a:buChar char="•"/>
            </a:pPr>
            <a:r>
              <a:rPr lang="it-IT" sz="1600" dirty="0" smtClean="0">
                <a:solidFill>
                  <a:schemeClr val="accent1">
                    <a:lumMod val="50000"/>
                  </a:schemeClr>
                </a:solidFill>
              </a:rPr>
              <a:t> derivanti </a:t>
            </a:r>
            <a:r>
              <a:rPr lang="it-IT" sz="1600" dirty="0">
                <a:solidFill>
                  <a:schemeClr val="accent1">
                    <a:lumMod val="50000"/>
                  </a:schemeClr>
                </a:solidFill>
              </a:rPr>
              <a:t>da modifiche, in corso di esecuzione, dei contratti di appalto, sia di servizi </a:t>
            </a:r>
            <a:r>
              <a:rPr lang="it-IT" sz="1600" dirty="0" smtClean="0">
                <a:solidFill>
                  <a:schemeClr val="accent1">
                    <a:lumMod val="50000"/>
                  </a:schemeClr>
                </a:solidFill>
              </a:rPr>
              <a:t>che di </a:t>
            </a:r>
            <a:r>
              <a:rPr lang="it-IT" sz="1600" dirty="0">
                <a:solidFill>
                  <a:schemeClr val="accent1">
                    <a:lumMod val="50000"/>
                  </a:schemeClr>
                </a:solidFill>
              </a:rPr>
              <a:t>lavori, di qualsiasi natura, comunque denominate e da qualsiasi causa </a:t>
            </a:r>
            <a:r>
              <a:rPr lang="it-IT" sz="1600" dirty="0" smtClean="0">
                <a:solidFill>
                  <a:schemeClr val="accent1">
                    <a:lumMod val="50000"/>
                  </a:schemeClr>
                </a:solidFill>
              </a:rPr>
              <a:t>determinate, fatta </a:t>
            </a:r>
            <a:r>
              <a:rPr lang="it-IT" sz="1600" dirty="0">
                <a:solidFill>
                  <a:schemeClr val="accent1">
                    <a:lumMod val="50000"/>
                  </a:schemeClr>
                </a:solidFill>
              </a:rPr>
              <a:t>eccezione per le somme di cui alla voce “imprevisti” utilizzabili esclusivamente </a:t>
            </a:r>
            <a:r>
              <a:rPr lang="it-IT" sz="1600" dirty="0" smtClean="0">
                <a:solidFill>
                  <a:schemeClr val="accent1">
                    <a:lumMod val="50000"/>
                  </a:schemeClr>
                </a:solidFill>
              </a:rPr>
              <a:t>nelle ipotesi </a:t>
            </a:r>
            <a:r>
              <a:rPr lang="it-IT" sz="1600" dirty="0">
                <a:solidFill>
                  <a:schemeClr val="accent1">
                    <a:lumMod val="50000"/>
                  </a:schemeClr>
                </a:solidFill>
              </a:rPr>
              <a:t>previste dal vigente Codice dei Contratti </a:t>
            </a:r>
            <a:r>
              <a:rPr lang="it-IT" sz="1600" dirty="0" smtClean="0">
                <a:solidFill>
                  <a:schemeClr val="accent1">
                    <a:lumMod val="50000"/>
                  </a:schemeClr>
                </a:solidFill>
              </a:rPr>
              <a:t>Pubblici;</a:t>
            </a:r>
          </a:p>
          <a:p>
            <a:pPr marL="471488" indent="-285750" algn="just">
              <a:buFont typeface="Arial" panose="020B0604020202020204" pitchFamily="34" charset="0"/>
              <a:buChar char="•"/>
            </a:pPr>
            <a:r>
              <a:rPr lang="it-IT" sz="1600" dirty="0" smtClean="0">
                <a:solidFill>
                  <a:schemeClr val="accent1">
                    <a:lumMod val="50000"/>
                  </a:schemeClr>
                </a:solidFill>
              </a:rPr>
              <a:t>di </a:t>
            </a:r>
            <a:r>
              <a:rPr lang="it-IT" sz="1600" dirty="0">
                <a:solidFill>
                  <a:schemeClr val="accent1">
                    <a:lumMod val="50000"/>
                  </a:schemeClr>
                </a:solidFill>
              </a:rPr>
              <a:t>demolizione di edifici esistenti di cui all’articolo 4 comma 2 </a:t>
            </a:r>
            <a:r>
              <a:rPr lang="it-IT" sz="1600" dirty="0" err="1">
                <a:solidFill>
                  <a:schemeClr val="accent1">
                    <a:lumMod val="50000"/>
                  </a:schemeClr>
                </a:solidFill>
              </a:rPr>
              <a:t>lett</a:t>
            </a:r>
            <a:r>
              <a:rPr lang="it-IT" sz="1600" dirty="0">
                <a:solidFill>
                  <a:schemeClr val="accent1">
                    <a:lumMod val="50000"/>
                  </a:schemeClr>
                </a:solidFill>
              </a:rPr>
              <a:t>. a.4) del </a:t>
            </a:r>
            <a:r>
              <a:rPr lang="it-IT" sz="1600" dirty="0" smtClean="0">
                <a:solidFill>
                  <a:schemeClr val="accent1">
                    <a:lumMod val="50000"/>
                  </a:schemeClr>
                </a:solidFill>
              </a:rPr>
              <a:t>presente Avviso;</a:t>
            </a:r>
          </a:p>
          <a:p>
            <a:pPr marL="471488" indent="-285750" algn="just">
              <a:buFont typeface="Arial" panose="020B0604020202020204" pitchFamily="34" charset="0"/>
              <a:buChar char="•"/>
            </a:pPr>
            <a:r>
              <a:rPr lang="it-IT" sz="1600" dirty="0" smtClean="0">
                <a:solidFill>
                  <a:schemeClr val="accent1">
                    <a:lumMod val="50000"/>
                  </a:schemeClr>
                </a:solidFill>
              </a:rPr>
              <a:t>per </a:t>
            </a:r>
            <a:r>
              <a:rPr lang="it-IT" sz="1600" dirty="0">
                <a:solidFill>
                  <a:schemeClr val="accent1">
                    <a:lumMod val="50000"/>
                  </a:schemeClr>
                </a:solidFill>
              </a:rPr>
              <a:t>acquisizione di aree o immobili nel caso di cui all’articolo 4 comma 2 </a:t>
            </a:r>
            <a:r>
              <a:rPr lang="it-IT" sz="1600" dirty="0" err="1">
                <a:solidFill>
                  <a:schemeClr val="accent1">
                    <a:lumMod val="50000"/>
                  </a:schemeClr>
                </a:solidFill>
              </a:rPr>
              <a:t>lett</a:t>
            </a:r>
            <a:r>
              <a:rPr lang="it-IT" sz="1600" dirty="0">
                <a:solidFill>
                  <a:schemeClr val="accent1">
                    <a:lumMod val="50000"/>
                  </a:schemeClr>
                </a:solidFill>
              </a:rPr>
              <a:t>. a.4) </a:t>
            </a:r>
            <a:r>
              <a:rPr lang="it-IT" sz="1600" dirty="0" smtClean="0">
                <a:solidFill>
                  <a:schemeClr val="accent1">
                    <a:lumMod val="50000"/>
                  </a:schemeClr>
                </a:solidFill>
              </a:rPr>
              <a:t>del presente Avviso;</a:t>
            </a:r>
          </a:p>
          <a:p>
            <a:pPr marL="471488" indent="-285750" algn="just">
              <a:buFont typeface="Arial" panose="020B0604020202020204" pitchFamily="34" charset="0"/>
              <a:buChar char="•"/>
            </a:pPr>
            <a:r>
              <a:rPr lang="it-IT" sz="1600" dirty="0" smtClean="0">
                <a:solidFill>
                  <a:schemeClr val="accent1">
                    <a:lumMod val="50000"/>
                  </a:schemeClr>
                </a:solidFill>
              </a:rPr>
              <a:t>per </a:t>
            </a:r>
            <a:r>
              <a:rPr lang="it-IT" sz="1600" dirty="0">
                <a:solidFill>
                  <a:schemeClr val="accent1">
                    <a:lumMod val="50000"/>
                  </a:schemeClr>
                </a:solidFill>
              </a:rPr>
              <a:t>imprevisti eccedenti la quota del 5% calcolato sul totale dei lavori a base d’asta </a:t>
            </a:r>
            <a:r>
              <a:rPr lang="it-IT" sz="1600" dirty="0" smtClean="0">
                <a:solidFill>
                  <a:schemeClr val="accent1">
                    <a:lumMod val="50000"/>
                  </a:schemeClr>
                </a:solidFill>
              </a:rPr>
              <a:t>al netto </a:t>
            </a:r>
            <a:r>
              <a:rPr lang="it-IT" sz="1600" dirty="0">
                <a:solidFill>
                  <a:schemeClr val="accent1">
                    <a:lumMod val="50000"/>
                  </a:schemeClr>
                </a:solidFill>
              </a:rPr>
              <a:t>dell’I.V.A. e delle altre imposte, comprensivo degli oneri per la </a:t>
            </a:r>
            <a:r>
              <a:rPr lang="it-IT" sz="1600" dirty="0" smtClean="0">
                <a:solidFill>
                  <a:schemeClr val="accent1">
                    <a:lumMod val="50000"/>
                  </a:schemeClr>
                </a:solidFill>
              </a:rPr>
              <a:t>sicurezza;</a:t>
            </a:r>
          </a:p>
          <a:p>
            <a:pPr marL="471488" indent="-285750" algn="just">
              <a:buFont typeface="Arial" panose="020B0604020202020204" pitchFamily="34" charset="0"/>
              <a:buChar char="•"/>
            </a:pPr>
            <a:r>
              <a:rPr lang="it-IT" sz="1600" dirty="0" smtClean="0">
                <a:solidFill>
                  <a:srgbClr val="FF0000"/>
                </a:solidFill>
              </a:rPr>
              <a:t>tecniche</a:t>
            </a:r>
            <a:r>
              <a:rPr lang="it-IT" sz="1600" dirty="0">
                <a:solidFill>
                  <a:schemeClr val="accent1">
                    <a:lumMod val="50000"/>
                  </a:schemeClr>
                </a:solidFill>
              </a:rPr>
              <a:t>, di cui al comma 2, che eccedono </a:t>
            </a:r>
            <a:r>
              <a:rPr lang="it-IT" sz="1600" dirty="0">
                <a:solidFill>
                  <a:srgbClr val="FF0000"/>
                </a:solidFill>
              </a:rPr>
              <a:t>l’aliquota del 12% </a:t>
            </a:r>
            <a:r>
              <a:rPr lang="it-IT" sz="1600" dirty="0">
                <a:solidFill>
                  <a:schemeClr val="accent1">
                    <a:lumMod val="50000"/>
                  </a:schemeClr>
                </a:solidFill>
              </a:rPr>
              <a:t>calcolata sul totale </a:t>
            </a:r>
            <a:r>
              <a:rPr lang="it-IT" sz="1600" dirty="0" smtClean="0">
                <a:solidFill>
                  <a:schemeClr val="accent1">
                    <a:lumMod val="50000"/>
                  </a:schemeClr>
                </a:solidFill>
              </a:rPr>
              <a:t>dei lavori </a:t>
            </a:r>
            <a:r>
              <a:rPr lang="it-IT" sz="1600" dirty="0">
                <a:solidFill>
                  <a:schemeClr val="accent1">
                    <a:lumMod val="50000"/>
                  </a:schemeClr>
                </a:solidFill>
              </a:rPr>
              <a:t>a base d’asta al netto dell’I.V.A. e delle altre imposte, a cui va sommato il </a:t>
            </a:r>
            <a:r>
              <a:rPr lang="it-IT" sz="1600" dirty="0" smtClean="0">
                <a:solidFill>
                  <a:schemeClr val="accent1">
                    <a:lumMod val="50000"/>
                  </a:schemeClr>
                </a:solidFill>
              </a:rPr>
              <a:t>valore delle </a:t>
            </a:r>
            <a:r>
              <a:rPr lang="it-IT" sz="1600" dirty="0">
                <a:solidFill>
                  <a:schemeClr val="accent1">
                    <a:lumMod val="50000"/>
                  </a:schemeClr>
                </a:solidFill>
              </a:rPr>
              <a:t>espropriazioni, ove previste. Gli eventuali costi eccedenti il predetto </a:t>
            </a:r>
            <a:r>
              <a:rPr lang="it-IT" sz="1600" dirty="0" smtClean="0">
                <a:solidFill>
                  <a:schemeClr val="accent1">
                    <a:lumMod val="50000"/>
                  </a:schemeClr>
                </a:solidFill>
              </a:rPr>
              <a:t>limite ammissibile </a:t>
            </a:r>
            <a:r>
              <a:rPr lang="it-IT" sz="1600" dirty="0">
                <a:solidFill>
                  <a:schemeClr val="accent1">
                    <a:lumMod val="50000"/>
                  </a:schemeClr>
                </a:solidFill>
              </a:rPr>
              <a:t>sono sostenute dal Soggetto </a:t>
            </a:r>
            <a:r>
              <a:rPr lang="it-IT" sz="1600" dirty="0" smtClean="0">
                <a:solidFill>
                  <a:schemeClr val="accent1">
                    <a:lumMod val="50000"/>
                  </a:schemeClr>
                </a:solidFill>
              </a:rPr>
              <a:t>beneficiario;</a:t>
            </a:r>
          </a:p>
          <a:p>
            <a:pPr marL="471488" indent="-285750" algn="just">
              <a:buFont typeface="Arial" panose="020B0604020202020204" pitchFamily="34" charset="0"/>
              <a:buChar char="•"/>
            </a:pPr>
            <a:r>
              <a:rPr lang="it-IT" sz="1600" dirty="0" smtClean="0">
                <a:solidFill>
                  <a:schemeClr val="accent1">
                    <a:lumMod val="50000"/>
                  </a:schemeClr>
                </a:solidFill>
              </a:rPr>
              <a:t>per </a:t>
            </a:r>
            <a:r>
              <a:rPr lang="it-IT" sz="1600" dirty="0">
                <a:solidFill>
                  <a:schemeClr val="accent1">
                    <a:lumMod val="50000"/>
                  </a:schemeClr>
                </a:solidFill>
              </a:rPr>
              <a:t>ammende, penali e controversie legali, nonché maggiori oneri derivanti </a:t>
            </a:r>
            <a:r>
              <a:rPr lang="it-IT" sz="1600" dirty="0" smtClean="0">
                <a:solidFill>
                  <a:schemeClr val="accent1">
                    <a:lumMod val="50000"/>
                  </a:schemeClr>
                </a:solidFill>
              </a:rPr>
              <a:t>dalla risoluzione </a:t>
            </a:r>
            <a:r>
              <a:rPr lang="it-IT" sz="1600" dirty="0">
                <a:solidFill>
                  <a:schemeClr val="accent1">
                    <a:lumMod val="50000"/>
                  </a:schemeClr>
                </a:solidFill>
              </a:rPr>
              <a:t>di controversie sorte con l’impresa appaltatrice, compresi gli accordi bonari </a:t>
            </a:r>
            <a:r>
              <a:rPr lang="it-IT" sz="1600" dirty="0" smtClean="0">
                <a:solidFill>
                  <a:schemeClr val="accent1">
                    <a:lumMod val="50000"/>
                  </a:schemeClr>
                </a:solidFill>
              </a:rPr>
              <a:t>e gli </a:t>
            </a:r>
            <a:r>
              <a:rPr lang="it-IT" sz="1600" dirty="0">
                <a:solidFill>
                  <a:schemeClr val="accent1">
                    <a:lumMod val="50000"/>
                  </a:schemeClr>
                </a:solidFill>
              </a:rPr>
              <a:t>interessi per ritardati pagamenti</a:t>
            </a:r>
            <a:r>
              <a:rPr lang="it-IT" sz="1600" dirty="0" smtClean="0">
                <a:solidFill>
                  <a:schemeClr val="accent1">
                    <a:lumMod val="50000"/>
                  </a:schemeClr>
                </a:solidFill>
              </a:rPr>
              <a:t>;</a:t>
            </a:r>
          </a:p>
          <a:p>
            <a:pPr marL="471488" indent="-285750" algn="just">
              <a:buFont typeface="Arial" panose="020B0604020202020204" pitchFamily="34" charset="0"/>
              <a:buChar char="•"/>
            </a:pPr>
            <a:r>
              <a:rPr lang="it-IT" sz="1600" dirty="0" smtClean="0">
                <a:solidFill>
                  <a:schemeClr val="accent1">
                    <a:lumMod val="50000"/>
                  </a:schemeClr>
                </a:solidFill>
              </a:rPr>
              <a:t>di </a:t>
            </a:r>
            <a:r>
              <a:rPr lang="it-IT" sz="1600" dirty="0">
                <a:solidFill>
                  <a:schemeClr val="accent1">
                    <a:lumMod val="50000"/>
                  </a:schemeClr>
                </a:solidFill>
              </a:rPr>
              <a:t>funzionamento in </a:t>
            </a:r>
            <a:r>
              <a:rPr lang="it-IT" sz="1600" dirty="0" smtClean="0">
                <a:solidFill>
                  <a:schemeClr val="accent1">
                    <a:lumMod val="50000"/>
                  </a:schemeClr>
                </a:solidFill>
              </a:rPr>
              <a:t>generale;</a:t>
            </a:r>
          </a:p>
          <a:p>
            <a:pPr marL="471488" indent="-285750" algn="just">
              <a:buFont typeface="Arial" panose="020B0604020202020204" pitchFamily="34" charset="0"/>
              <a:buChar char="•"/>
            </a:pPr>
            <a:r>
              <a:rPr lang="it-IT" sz="1600" dirty="0" smtClean="0">
                <a:solidFill>
                  <a:schemeClr val="accent1">
                    <a:lumMod val="50000"/>
                  </a:schemeClr>
                </a:solidFill>
              </a:rPr>
              <a:t>per </a:t>
            </a:r>
            <a:r>
              <a:rPr lang="it-IT" sz="1600" dirty="0">
                <a:solidFill>
                  <a:schemeClr val="accent1">
                    <a:lumMod val="50000"/>
                  </a:schemeClr>
                </a:solidFill>
              </a:rPr>
              <a:t>acquisti di attrezzature, dotazioni strumentali, mobili e </a:t>
            </a:r>
            <a:r>
              <a:rPr lang="it-IT" sz="1600" dirty="0" smtClean="0">
                <a:solidFill>
                  <a:schemeClr val="accent1">
                    <a:lumMod val="50000"/>
                  </a:schemeClr>
                </a:solidFill>
              </a:rPr>
              <a:t>arredi;</a:t>
            </a:r>
          </a:p>
          <a:p>
            <a:pPr marL="471488" indent="-285750" algn="just">
              <a:buFont typeface="Arial" panose="020B0604020202020204" pitchFamily="34" charset="0"/>
              <a:buChar char="•"/>
            </a:pPr>
            <a:r>
              <a:rPr lang="it-IT" sz="1600" dirty="0" smtClean="0">
                <a:solidFill>
                  <a:schemeClr val="accent1">
                    <a:lumMod val="50000"/>
                  </a:schemeClr>
                </a:solidFill>
              </a:rPr>
              <a:t>per </a:t>
            </a:r>
            <a:r>
              <a:rPr lang="it-IT" sz="1600" dirty="0">
                <a:solidFill>
                  <a:schemeClr val="accent1">
                    <a:lumMod val="50000"/>
                  </a:schemeClr>
                </a:solidFill>
              </a:rPr>
              <a:t>materiale didattico di consumo e supporti </a:t>
            </a:r>
            <a:r>
              <a:rPr lang="it-IT" sz="1600" dirty="0" smtClean="0">
                <a:solidFill>
                  <a:schemeClr val="accent1">
                    <a:lumMod val="50000"/>
                  </a:schemeClr>
                </a:solidFill>
              </a:rPr>
              <a:t>digitali;</a:t>
            </a:r>
          </a:p>
          <a:p>
            <a:pPr marL="471488" indent="-285750" algn="just">
              <a:buFont typeface="Arial" panose="020B0604020202020204" pitchFamily="34" charset="0"/>
              <a:buChar char="•"/>
            </a:pPr>
            <a:r>
              <a:rPr lang="it-IT" sz="1600" dirty="0" smtClean="0">
                <a:solidFill>
                  <a:schemeClr val="accent1">
                    <a:lumMod val="50000"/>
                  </a:schemeClr>
                </a:solidFill>
              </a:rPr>
              <a:t>per </a:t>
            </a:r>
            <a:r>
              <a:rPr lang="it-IT" sz="1600" dirty="0">
                <a:solidFill>
                  <a:schemeClr val="accent1">
                    <a:lumMod val="50000"/>
                  </a:schemeClr>
                </a:solidFill>
              </a:rPr>
              <a:t>traslochi e comunque inerenti allo sgombero degli edifici scolastici oggetto </a:t>
            </a:r>
            <a:r>
              <a:rPr lang="it-IT" sz="1600" dirty="0" smtClean="0">
                <a:solidFill>
                  <a:schemeClr val="accent1">
                    <a:lumMod val="50000"/>
                  </a:schemeClr>
                </a:solidFill>
              </a:rPr>
              <a:t>di intervento </a:t>
            </a:r>
            <a:r>
              <a:rPr lang="it-IT" sz="1600" dirty="0">
                <a:solidFill>
                  <a:schemeClr val="accent1">
                    <a:lumMod val="50000"/>
                  </a:schemeClr>
                </a:solidFill>
              </a:rPr>
              <a:t>e alla sistemazione temporanea dell’utenza scolastica per l’intero periodo </a:t>
            </a:r>
            <a:r>
              <a:rPr lang="it-IT" sz="1600" dirty="0" smtClean="0">
                <a:solidFill>
                  <a:schemeClr val="accent1">
                    <a:lumMod val="50000"/>
                  </a:schemeClr>
                </a:solidFill>
              </a:rPr>
              <a:t>dei lavori</a:t>
            </a:r>
            <a:endParaRPr lang="it-IT" sz="1600" dirty="0">
              <a:solidFill>
                <a:schemeClr val="accent1">
                  <a:lumMod val="50000"/>
                </a:schemeClr>
              </a:solidFill>
            </a:endParaRPr>
          </a:p>
        </p:txBody>
      </p:sp>
      <p:sp>
        <p:nvSpPr>
          <p:cNvPr id="20" name="CasellaDiTesto 19"/>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1" name="CasellaDiTesto 20"/>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3" name="CasellaDiTesto 22"/>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4" name="CasellaDiTesto 23"/>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5" name="CasellaDiTesto 24"/>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7" name="CasellaDiTesto 26"/>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9" name="CasellaDiTesto 28"/>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8" name="CasellaDiTesto 37"/>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39" name="CasellaDiTesto 38"/>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0" name="CasellaDiTesto 3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1" name="CasellaDiTesto 40"/>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2" name="CasellaDiTesto 41"/>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3" name="CasellaDiTesto 42"/>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4" name="Connettore 1 43"/>
          <p:cNvCxnSpPr/>
          <p:nvPr/>
        </p:nvCxnSpPr>
        <p:spPr>
          <a:xfrm>
            <a:off x="9245817" y="3798543"/>
            <a:ext cx="163905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2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p:cNvPicPr>
            <a:picLocks noChangeAspect="1"/>
          </p:cNvPicPr>
          <p:nvPr/>
        </p:nvPicPr>
        <p:blipFill rotWithShape="1">
          <a:blip r:embed="rId2">
            <a:extLst>
              <a:ext uri="{28A0092B-C50C-407E-A947-70E740481C1C}">
                <a14:useLocalDpi xmlns:a14="http://schemas.microsoft.com/office/drawing/2010/main" val="0"/>
              </a:ext>
            </a:extLst>
          </a:blip>
          <a:srcRect l="64009" r="18456"/>
          <a:stretch/>
        </p:blipFill>
        <p:spPr>
          <a:xfrm>
            <a:off x="8869095" y="0"/>
            <a:ext cx="3298371" cy="6858000"/>
          </a:xfrm>
          <a:prstGeom prst="rect">
            <a:avLst/>
          </a:prstGeom>
        </p:spPr>
      </p:pic>
      <p:sp>
        <p:nvSpPr>
          <p:cNvPr id="6" name="Rettangolo 5"/>
          <p:cNvSpPr/>
          <p:nvPr/>
        </p:nvSpPr>
        <p:spPr>
          <a:xfrm>
            <a:off x="8869095" y="0"/>
            <a:ext cx="3322895"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 y="854766"/>
            <a:ext cx="8868523" cy="182463"/>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p:cNvSpPr txBox="1"/>
          <p:nvPr/>
        </p:nvSpPr>
        <p:spPr>
          <a:xfrm>
            <a:off x="593427" y="331547"/>
            <a:ext cx="7706853" cy="384721"/>
          </a:xfrm>
          <a:prstGeom prst="rect">
            <a:avLst/>
          </a:prstGeom>
          <a:noFill/>
        </p:spPr>
        <p:txBody>
          <a:bodyPr wrap="none" rtlCol="0">
            <a:spAutoFit/>
          </a:bodyPr>
          <a:lstStyle/>
          <a:p>
            <a:pPr algn="ctr"/>
            <a:r>
              <a:rPr lang="it-IT" sz="1900" dirty="0">
                <a:solidFill>
                  <a:schemeClr val="accent1">
                    <a:lumMod val="50000"/>
                  </a:schemeClr>
                </a:solidFill>
              </a:rPr>
              <a:t>P.T.E.S. </a:t>
            </a:r>
            <a:r>
              <a:rPr lang="it-IT" sz="1900" dirty="0" smtClean="0">
                <a:solidFill>
                  <a:schemeClr val="accent1">
                    <a:lumMod val="50000"/>
                  </a:schemeClr>
                </a:solidFill>
              </a:rPr>
              <a:t>2018/2020 - Piano </a:t>
            </a:r>
            <a:r>
              <a:rPr lang="it-IT" sz="1900" dirty="0">
                <a:solidFill>
                  <a:schemeClr val="accent1">
                    <a:lumMod val="50000"/>
                  </a:schemeClr>
                </a:solidFill>
              </a:rPr>
              <a:t>Triennale Edilizia Scolastica </a:t>
            </a:r>
            <a:r>
              <a:rPr lang="it-IT" sz="1900" dirty="0" smtClean="0">
                <a:solidFill>
                  <a:schemeClr val="accent1">
                    <a:lumMod val="50000"/>
                  </a:schemeClr>
                </a:solidFill>
              </a:rPr>
              <a:t> Regione Campania </a:t>
            </a:r>
            <a:endParaRPr lang="it-IT" sz="1900" dirty="0">
              <a:solidFill>
                <a:schemeClr val="accent1">
                  <a:lumMod val="50000"/>
                </a:schemeClr>
              </a:solidFill>
            </a:endParaRPr>
          </a:p>
        </p:txBody>
      </p:sp>
      <p:sp>
        <p:nvSpPr>
          <p:cNvPr id="41" name="CasellaDiTesto 40"/>
          <p:cNvSpPr txBox="1"/>
          <p:nvPr/>
        </p:nvSpPr>
        <p:spPr>
          <a:xfrm>
            <a:off x="205742" y="1096183"/>
            <a:ext cx="8482230" cy="5274881"/>
          </a:xfrm>
          <a:prstGeom prst="rect">
            <a:avLst/>
          </a:prstGeom>
          <a:noFill/>
        </p:spPr>
        <p:txBody>
          <a:bodyPr wrap="square" rtlCol="0">
            <a:noAutofit/>
          </a:bodyPr>
          <a:lstStyle/>
          <a:p>
            <a:pPr marL="285750" indent="-285750">
              <a:lnSpc>
                <a:spcPct val="120000"/>
              </a:lnSpc>
              <a:spcBef>
                <a:spcPts val="300"/>
              </a:spcBef>
              <a:buFont typeface="Wingdings" panose="05000000000000000000" pitchFamily="2" charset="2"/>
              <a:buChar char="Ø"/>
            </a:pPr>
            <a:endParaRPr lang="it-IT" sz="1700" b="1" i="1" dirty="0" smtClean="0">
              <a:solidFill>
                <a:schemeClr val="accent1">
                  <a:lumMod val="50000"/>
                </a:schemeClr>
              </a:solidFill>
            </a:endParaRPr>
          </a:p>
          <a:p>
            <a:pPr marL="285750" indent="-285750">
              <a:lnSpc>
                <a:spcPct val="120000"/>
              </a:lnSpc>
              <a:spcBef>
                <a:spcPts val="300"/>
              </a:spcBef>
              <a:buFont typeface="Wingdings" panose="05000000000000000000" pitchFamily="2" charset="2"/>
              <a:buChar char="Ø"/>
            </a:pPr>
            <a:endParaRPr lang="it-IT" sz="1700" b="1" i="1" dirty="0">
              <a:solidFill>
                <a:schemeClr val="accent1">
                  <a:lumMod val="50000"/>
                </a:schemeClr>
              </a:solidFill>
            </a:endParaRPr>
          </a:p>
          <a:p>
            <a:pPr marL="285750" indent="-285750">
              <a:lnSpc>
                <a:spcPct val="120000"/>
              </a:lnSpc>
              <a:spcBef>
                <a:spcPts val="300"/>
              </a:spcBef>
              <a:buFont typeface="Wingdings" panose="05000000000000000000" pitchFamily="2" charset="2"/>
              <a:buChar char="Ø"/>
            </a:pPr>
            <a:r>
              <a:rPr lang="it-IT" sz="1700" b="1" i="1" dirty="0" smtClean="0">
                <a:solidFill>
                  <a:schemeClr val="accent1">
                    <a:lumMod val="50000"/>
                  </a:schemeClr>
                </a:solidFill>
              </a:rPr>
              <a:t>Saluti istituzionali</a:t>
            </a:r>
            <a:endParaRPr lang="it-IT" sz="1700" b="1" i="1" dirty="0">
              <a:solidFill>
                <a:schemeClr val="accent1">
                  <a:lumMod val="50000"/>
                </a:schemeClr>
              </a:solidFill>
            </a:endParaRPr>
          </a:p>
          <a:p>
            <a:pPr>
              <a:lnSpc>
                <a:spcPct val="120000"/>
              </a:lnSpc>
              <a:spcBef>
                <a:spcPts val="300"/>
              </a:spcBef>
            </a:pPr>
            <a:r>
              <a:rPr lang="it-IT" sz="1700" b="1" dirty="0" smtClean="0">
                <a:solidFill>
                  <a:schemeClr val="accent1">
                    <a:lumMod val="50000"/>
                  </a:schemeClr>
                </a:solidFill>
              </a:rPr>
              <a:t>Dott.ssa Lucia </a:t>
            </a:r>
            <a:r>
              <a:rPr lang="it-IT" sz="1700" b="1" dirty="0">
                <a:solidFill>
                  <a:schemeClr val="accent1">
                    <a:lumMod val="50000"/>
                  </a:schemeClr>
                </a:solidFill>
              </a:rPr>
              <a:t>Fortini </a:t>
            </a:r>
            <a:r>
              <a:rPr lang="it-IT" sz="1700" dirty="0">
                <a:solidFill>
                  <a:schemeClr val="accent1">
                    <a:lumMod val="50000"/>
                  </a:schemeClr>
                </a:solidFill>
              </a:rPr>
              <a:t>- </a:t>
            </a:r>
            <a:r>
              <a:rPr lang="it-IT" sz="1700" i="1" dirty="0">
                <a:solidFill>
                  <a:schemeClr val="accent1">
                    <a:lumMod val="50000"/>
                  </a:schemeClr>
                </a:solidFill>
              </a:rPr>
              <a:t>Assessore Istruzione e Politiche Sociali </a:t>
            </a:r>
            <a:endParaRPr lang="it-IT" sz="1700" i="1" dirty="0" smtClean="0">
              <a:solidFill>
                <a:schemeClr val="accent1">
                  <a:lumMod val="50000"/>
                </a:schemeClr>
              </a:solidFill>
            </a:endParaRPr>
          </a:p>
          <a:p>
            <a:pPr>
              <a:lnSpc>
                <a:spcPct val="120000"/>
              </a:lnSpc>
              <a:spcBef>
                <a:spcPts val="300"/>
              </a:spcBef>
            </a:pPr>
            <a:r>
              <a:rPr lang="it-IT" sz="1700" b="1" dirty="0" smtClean="0">
                <a:solidFill>
                  <a:schemeClr val="accent1">
                    <a:lumMod val="50000"/>
                  </a:schemeClr>
                </a:solidFill>
              </a:rPr>
              <a:t>Dott. Pasquale Granata – </a:t>
            </a:r>
            <a:r>
              <a:rPr lang="it-IT" sz="1700" i="1" dirty="0">
                <a:solidFill>
                  <a:schemeClr val="accent1">
                    <a:lumMod val="50000"/>
                  </a:schemeClr>
                </a:solidFill>
              </a:rPr>
              <a:t>Consigliere del Presidente della Giunta regionale della Campania </a:t>
            </a:r>
            <a:endParaRPr lang="it-IT" sz="1700" i="1" dirty="0" smtClean="0">
              <a:solidFill>
                <a:schemeClr val="accent1">
                  <a:lumMod val="50000"/>
                </a:schemeClr>
              </a:solidFill>
            </a:endParaRPr>
          </a:p>
          <a:p>
            <a:pPr>
              <a:lnSpc>
                <a:spcPct val="120000"/>
              </a:lnSpc>
              <a:spcBef>
                <a:spcPts val="300"/>
              </a:spcBef>
            </a:pPr>
            <a:endParaRPr lang="it-IT" sz="1700" b="1" i="1" dirty="0">
              <a:solidFill>
                <a:schemeClr val="accent1">
                  <a:lumMod val="50000"/>
                </a:schemeClr>
              </a:solidFill>
            </a:endParaRPr>
          </a:p>
          <a:p>
            <a:pPr marL="285750" indent="-285750">
              <a:lnSpc>
                <a:spcPct val="120000"/>
              </a:lnSpc>
              <a:spcBef>
                <a:spcPts val="300"/>
              </a:spcBef>
              <a:buFont typeface="Wingdings" panose="05000000000000000000" pitchFamily="2" charset="2"/>
              <a:buChar char="Ø"/>
            </a:pPr>
            <a:r>
              <a:rPr lang="it-IT" sz="1700" b="1" i="1" dirty="0" smtClean="0">
                <a:solidFill>
                  <a:schemeClr val="accent1">
                    <a:lumMod val="50000"/>
                  </a:schemeClr>
                </a:solidFill>
              </a:rPr>
              <a:t>Presentazione PTES 2018-2020 Regione Campania</a:t>
            </a:r>
          </a:p>
          <a:p>
            <a:pPr>
              <a:lnSpc>
                <a:spcPct val="120000"/>
              </a:lnSpc>
              <a:spcBef>
                <a:spcPts val="300"/>
              </a:spcBef>
            </a:pPr>
            <a:r>
              <a:rPr lang="it-IT" sz="1700" b="1" dirty="0" smtClean="0">
                <a:solidFill>
                  <a:schemeClr val="accent1">
                    <a:lumMod val="50000"/>
                  </a:schemeClr>
                </a:solidFill>
              </a:rPr>
              <a:t>Ing. Nicola Di Benedetto </a:t>
            </a:r>
            <a:r>
              <a:rPr lang="it-IT" sz="1700" b="1" i="1" dirty="0" smtClean="0">
                <a:solidFill>
                  <a:schemeClr val="accent1">
                    <a:lumMod val="50000"/>
                  </a:schemeClr>
                </a:solidFill>
              </a:rPr>
              <a:t>– </a:t>
            </a:r>
            <a:r>
              <a:rPr lang="it-IT" sz="1700" i="1" dirty="0">
                <a:solidFill>
                  <a:schemeClr val="accent1">
                    <a:lumMod val="50000"/>
                  </a:schemeClr>
                </a:solidFill>
              </a:rPr>
              <a:t>Dirigente UOD 09 Edilizia </a:t>
            </a:r>
            <a:r>
              <a:rPr lang="it-IT" sz="1700" i="1" dirty="0" smtClean="0">
                <a:solidFill>
                  <a:schemeClr val="accent1">
                    <a:lumMod val="50000"/>
                  </a:schemeClr>
                </a:solidFill>
              </a:rPr>
              <a:t>Scolastica</a:t>
            </a:r>
          </a:p>
          <a:p>
            <a:pPr>
              <a:lnSpc>
                <a:spcPct val="120000"/>
              </a:lnSpc>
              <a:spcBef>
                <a:spcPts val="300"/>
              </a:spcBef>
            </a:pPr>
            <a:r>
              <a:rPr lang="it-IT" sz="1700" b="1" dirty="0">
                <a:solidFill>
                  <a:schemeClr val="accent1">
                    <a:lumMod val="50000"/>
                  </a:schemeClr>
                </a:solidFill>
              </a:rPr>
              <a:t>Ing. </a:t>
            </a:r>
            <a:r>
              <a:rPr lang="it-IT" sz="1700" b="1" dirty="0" smtClean="0">
                <a:solidFill>
                  <a:schemeClr val="accent1">
                    <a:lumMod val="50000"/>
                  </a:schemeClr>
                </a:solidFill>
              </a:rPr>
              <a:t>Michelino </a:t>
            </a:r>
            <a:r>
              <a:rPr lang="it-IT" sz="1700" b="1" dirty="0">
                <a:solidFill>
                  <a:schemeClr val="accent1">
                    <a:lumMod val="50000"/>
                  </a:schemeClr>
                </a:solidFill>
              </a:rPr>
              <a:t>Zeoli </a:t>
            </a:r>
            <a:r>
              <a:rPr lang="it-IT" sz="1700" i="1" dirty="0" smtClean="0">
                <a:solidFill>
                  <a:schemeClr val="accent1">
                    <a:lumMod val="50000"/>
                  </a:schemeClr>
                </a:solidFill>
              </a:rPr>
              <a:t>– Funzionario UOD09 Edilizia Scolastica</a:t>
            </a:r>
          </a:p>
          <a:p>
            <a:pPr>
              <a:lnSpc>
                <a:spcPct val="120000"/>
              </a:lnSpc>
              <a:spcBef>
                <a:spcPts val="300"/>
              </a:spcBef>
            </a:pPr>
            <a:r>
              <a:rPr lang="it-IT" sz="1700" b="1" dirty="0" smtClean="0">
                <a:solidFill>
                  <a:schemeClr val="accent1">
                    <a:lumMod val="50000"/>
                  </a:schemeClr>
                </a:solidFill>
              </a:rPr>
              <a:t>Ing</a:t>
            </a:r>
            <a:r>
              <a:rPr lang="it-IT" sz="1700" b="1" dirty="0">
                <a:solidFill>
                  <a:schemeClr val="accent1">
                    <a:lumMod val="50000"/>
                  </a:schemeClr>
                </a:solidFill>
              </a:rPr>
              <a:t>. Francesco Iacobucci </a:t>
            </a:r>
            <a:r>
              <a:rPr lang="it-IT" sz="1700" b="1" i="1" dirty="0" smtClean="0">
                <a:solidFill>
                  <a:schemeClr val="accent1">
                    <a:lumMod val="50000"/>
                  </a:schemeClr>
                </a:solidFill>
              </a:rPr>
              <a:t>-  </a:t>
            </a:r>
            <a:r>
              <a:rPr lang="it-IT" sz="1700" i="1" dirty="0">
                <a:solidFill>
                  <a:schemeClr val="accent1">
                    <a:lumMod val="50000"/>
                  </a:schemeClr>
                </a:solidFill>
              </a:rPr>
              <a:t>Referente TFES  Agenzia Coesione Territoriale - NUVEC 1</a:t>
            </a:r>
          </a:p>
          <a:p>
            <a:pPr>
              <a:lnSpc>
                <a:spcPct val="120000"/>
              </a:lnSpc>
              <a:spcBef>
                <a:spcPts val="300"/>
              </a:spcBef>
            </a:pPr>
            <a:r>
              <a:rPr lang="it-IT" sz="1700" b="1" dirty="0">
                <a:solidFill>
                  <a:schemeClr val="accent1">
                    <a:lumMod val="50000"/>
                  </a:schemeClr>
                </a:solidFill>
              </a:rPr>
              <a:t>Ing. Pasquale Cioffi </a:t>
            </a:r>
            <a:r>
              <a:rPr lang="it-IT" sz="1700" b="1" i="1" dirty="0" smtClean="0">
                <a:solidFill>
                  <a:schemeClr val="accent1">
                    <a:lumMod val="50000"/>
                  </a:schemeClr>
                </a:solidFill>
              </a:rPr>
              <a:t>– </a:t>
            </a:r>
            <a:r>
              <a:rPr lang="it-IT" sz="1700" i="1" dirty="0">
                <a:solidFill>
                  <a:schemeClr val="accent1">
                    <a:lumMod val="50000"/>
                  </a:schemeClr>
                </a:solidFill>
              </a:rPr>
              <a:t>Componente  TFES </a:t>
            </a:r>
            <a:endParaRPr lang="it-IT" sz="1700" i="1" dirty="0" smtClean="0">
              <a:solidFill>
                <a:schemeClr val="accent1">
                  <a:lumMod val="50000"/>
                </a:schemeClr>
              </a:solidFill>
            </a:endParaRPr>
          </a:p>
          <a:p>
            <a:pPr>
              <a:lnSpc>
                <a:spcPct val="120000"/>
              </a:lnSpc>
              <a:spcBef>
                <a:spcPts val="300"/>
              </a:spcBef>
            </a:pPr>
            <a:endParaRPr lang="it-IT" sz="1700" i="1" dirty="0">
              <a:solidFill>
                <a:schemeClr val="accent1">
                  <a:lumMod val="50000"/>
                </a:schemeClr>
              </a:solidFill>
            </a:endParaRPr>
          </a:p>
          <a:p>
            <a:pPr marL="285750" indent="-285750">
              <a:spcBef>
                <a:spcPts val="1500"/>
              </a:spcBef>
              <a:buFont typeface="Wingdings" panose="05000000000000000000" pitchFamily="2" charset="2"/>
              <a:buChar char="Ø"/>
            </a:pPr>
            <a:r>
              <a:rPr lang="it-IT" sz="1700" b="1" i="1" dirty="0" smtClean="0">
                <a:solidFill>
                  <a:schemeClr val="accent1">
                    <a:lumMod val="50000"/>
                  </a:schemeClr>
                </a:solidFill>
              </a:rPr>
              <a:t>Il </a:t>
            </a:r>
            <a:r>
              <a:rPr lang="it-IT" sz="1700" b="1" i="1" dirty="0">
                <a:solidFill>
                  <a:schemeClr val="accent1">
                    <a:lumMod val="50000"/>
                  </a:schemeClr>
                </a:solidFill>
              </a:rPr>
              <a:t>Conto Termico per la PA: un’opportunità per gli Enti locali</a:t>
            </a:r>
          </a:p>
          <a:p>
            <a:pPr>
              <a:spcBef>
                <a:spcPts val="300"/>
              </a:spcBef>
            </a:pPr>
            <a:r>
              <a:rPr lang="it-IT" sz="1700" b="1" dirty="0" smtClean="0">
                <a:solidFill>
                  <a:schemeClr val="accent1">
                    <a:lumMod val="50000"/>
                  </a:schemeClr>
                </a:solidFill>
              </a:rPr>
              <a:t>Arch. </a:t>
            </a:r>
            <a:r>
              <a:rPr lang="it-IT" sz="1700" b="1" dirty="0">
                <a:solidFill>
                  <a:schemeClr val="accent1">
                    <a:lumMod val="50000"/>
                  </a:schemeClr>
                </a:solidFill>
              </a:rPr>
              <a:t>A</a:t>
            </a:r>
            <a:r>
              <a:rPr lang="it-IT" sz="1700" b="1" dirty="0" smtClean="0">
                <a:solidFill>
                  <a:schemeClr val="accent1">
                    <a:lumMod val="50000"/>
                  </a:schemeClr>
                </a:solidFill>
              </a:rPr>
              <a:t>lessandra  Sgroi </a:t>
            </a:r>
            <a:r>
              <a:rPr lang="it-IT" sz="1700" dirty="0" smtClean="0">
                <a:solidFill>
                  <a:schemeClr val="accent1">
                    <a:lumMod val="50000"/>
                  </a:schemeClr>
                </a:solidFill>
              </a:rPr>
              <a:t>- </a:t>
            </a:r>
            <a:r>
              <a:rPr lang="it-IT" sz="1700" i="1" dirty="0" smtClean="0">
                <a:solidFill>
                  <a:schemeClr val="accent1">
                    <a:lumMod val="50000"/>
                  </a:schemeClr>
                </a:solidFill>
              </a:rPr>
              <a:t>Unità </a:t>
            </a:r>
            <a:r>
              <a:rPr lang="it-IT" sz="1700" i="1" dirty="0">
                <a:solidFill>
                  <a:schemeClr val="accent1">
                    <a:lumMod val="50000"/>
                  </a:schemeClr>
                </a:solidFill>
              </a:rPr>
              <a:t>Supporto all’</a:t>
            </a:r>
            <a:r>
              <a:rPr lang="it-IT" sz="1700" i="1" dirty="0" err="1">
                <a:solidFill>
                  <a:schemeClr val="accent1">
                    <a:lumMod val="50000"/>
                  </a:schemeClr>
                </a:solidFill>
              </a:rPr>
              <a:t>Efficientamento</a:t>
            </a:r>
            <a:r>
              <a:rPr lang="it-IT" sz="1700" i="1" dirty="0">
                <a:solidFill>
                  <a:schemeClr val="accent1">
                    <a:lumMod val="50000"/>
                  </a:schemeClr>
                </a:solidFill>
              </a:rPr>
              <a:t> Energetico della PA </a:t>
            </a:r>
            <a:r>
              <a:rPr lang="it-IT" sz="1700" i="1" dirty="0" smtClean="0">
                <a:solidFill>
                  <a:schemeClr val="accent1">
                    <a:lumMod val="50000"/>
                  </a:schemeClr>
                </a:solidFill>
              </a:rPr>
              <a:t>- GSE</a:t>
            </a:r>
            <a:endParaRPr lang="it-IT" sz="1700" i="1" dirty="0">
              <a:solidFill>
                <a:schemeClr val="accent1">
                  <a:lumMod val="50000"/>
                </a:schemeClr>
              </a:solidFill>
            </a:endParaRPr>
          </a:p>
        </p:txBody>
      </p:sp>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Tree>
    <p:extLst>
      <p:ext uri="{BB962C8B-B14F-4D97-AF65-F5344CB8AC3E}">
        <p14:creationId xmlns:p14="http://schemas.microsoft.com/office/powerpoint/2010/main" val="1399187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18</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6" name="CasellaDiTesto 25"/>
          <p:cNvSpPr txBox="1"/>
          <p:nvPr/>
        </p:nvSpPr>
        <p:spPr>
          <a:xfrm>
            <a:off x="1740878" y="288458"/>
            <a:ext cx="5583115" cy="566309"/>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9</a:t>
            </a:r>
            <a:r>
              <a:rPr lang="it-IT" sz="2800" dirty="0" smtClean="0">
                <a:solidFill>
                  <a:schemeClr val="accent1">
                    <a:lumMod val="50000"/>
                  </a:schemeClr>
                </a:solidFill>
              </a:rPr>
              <a:t> – Riparto fondo Mutuo BEI</a:t>
            </a:r>
            <a:endParaRPr lang="it-IT" sz="2800" dirty="0">
              <a:solidFill>
                <a:schemeClr val="accent1">
                  <a:lumMod val="50000"/>
                </a:schemeClr>
              </a:solidFill>
            </a:endParaRPr>
          </a:p>
        </p:txBody>
      </p:sp>
      <p:sp>
        <p:nvSpPr>
          <p:cNvPr id="18" name="Rettangolo 17"/>
          <p:cNvSpPr/>
          <p:nvPr/>
        </p:nvSpPr>
        <p:spPr>
          <a:xfrm>
            <a:off x="-1" y="1217922"/>
            <a:ext cx="8261583" cy="830997"/>
          </a:xfrm>
          <a:prstGeom prst="rect">
            <a:avLst/>
          </a:prstGeom>
        </p:spPr>
        <p:txBody>
          <a:bodyPr wrap="square">
            <a:spAutoFit/>
          </a:bodyPr>
          <a:lstStyle/>
          <a:p>
            <a:pPr marL="185738" algn="just"/>
            <a:r>
              <a:rPr lang="it-IT" sz="1600" dirty="0">
                <a:solidFill>
                  <a:srgbClr val="1F4E79"/>
                </a:solidFill>
              </a:rPr>
              <a:t>Al finanziamento del PTES 2018-2020 della Regione Campania e dei singoli Piani annuali 2018-2019-2020, sono destinate le </a:t>
            </a:r>
            <a:r>
              <a:rPr lang="it-IT" sz="1600" dirty="0" smtClean="0">
                <a:solidFill>
                  <a:srgbClr val="1F4E79"/>
                </a:solidFill>
              </a:rPr>
              <a:t>risorse di cui al Decreto </a:t>
            </a:r>
            <a:r>
              <a:rPr lang="it-IT" sz="1600" dirty="0">
                <a:solidFill>
                  <a:srgbClr val="1F4E79"/>
                </a:solidFill>
              </a:rPr>
              <a:t>Interministeriale del 3 gennaio 2018 n. </a:t>
            </a:r>
            <a:r>
              <a:rPr lang="it-IT" sz="1600" dirty="0" smtClean="0">
                <a:solidFill>
                  <a:srgbClr val="1F4E79"/>
                </a:solidFill>
              </a:rPr>
              <a:t>47. (#Mutui Bei) . </a:t>
            </a:r>
            <a:r>
              <a:rPr lang="it-IT" sz="1600" dirty="0">
                <a:solidFill>
                  <a:srgbClr val="1F4E79"/>
                </a:solidFill>
              </a:rPr>
              <a:t> </a:t>
            </a:r>
            <a:r>
              <a:rPr lang="it-IT" sz="1600" dirty="0" smtClean="0">
                <a:solidFill>
                  <a:srgbClr val="1F4E79"/>
                </a:solidFill>
              </a:rPr>
              <a:t>La </a:t>
            </a:r>
            <a:r>
              <a:rPr lang="it-IT" sz="1600" dirty="0">
                <a:solidFill>
                  <a:srgbClr val="1F4E79"/>
                </a:solidFill>
              </a:rPr>
              <a:t>dotazione finanziaria </a:t>
            </a:r>
            <a:r>
              <a:rPr lang="it-IT" sz="1600" dirty="0" smtClean="0">
                <a:solidFill>
                  <a:srgbClr val="1F4E79"/>
                </a:solidFill>
              </a:rPr>
              <a:t> sarà ripartita </a:t>
            </a:r>
            <a:r>
              <a:rPr lang="it-IT" sz="1600" dirty="0">
                <a:solidFill>
                  <a:srgbClr val="1F4E79"/>
                </a:solidFill>
              </a:rPr>
              <a:t>nel seguente modo</a:t>
            </a:r>
            <a:r>
              <a:rPr lang="it-IT" sz="1600" dirty="0" smtClean="0">
                <a:solidFill>
                  <a:srgbClr val="1F4E79"/>
                </a:solidFill>
              </a:rPr>
              <a:t>:</a:t>
            </a:r>
          </a:p>
        </p:txBody>
      </p:sp>
      <p:sp>
        <p:nvSpPr>
          <p:cNvPr id="20" name="Rettangolo 19"/>
          <p:cNvSpPr/>
          <p:nvPr/>
        </p:nvSpPr>
        <p:spPr>
          <a:xfrm>
            <a:off x="283612" y="2158269"/>
            <a:ext cx="5762547" cy="1547998"/>
          </a:xfrm>
          <a:prstGeom prst="rect">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v</a:t>
            </a:r>
            <a:endParaRPr lang="it-IT" dirty="0"/>
          </a:p>
        </p:txBody>
      </p:sp>
      <p:pic>
        <p:nvPicPr>
          <p:cNvPr id="21" name="Immagine 20" descr="lo-statuto-2015-della-citta-metropolitana-di-napoli.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21" y="2207586"/>
            <a:ext cx="698112" cy="1079990"/>
          </a:xfrm>
          <a:prstGeom prst="rect">
            <a:avLst/>
          </a:prstGeom>
        </p:spPr>
      </p:pic>
      <p:pic>
        <p:nvPicPr>
          <p:cNvPr id="23" name="Immagine 22" descr="Provincia_di_Avellino-Stemm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315" y="2256901"/>
            <a:ext cx="756000" cy="1080000"/>
          </a:xfrm>
          <a:prstGeom prst="rect">
            <a:avLst/>
          </a:prstGeom>
        </p:spPr>
      </p:pic>
      <p:pic>
        <p:nvPicPr>
          <p:cNvPr id="24" name="Immagine 23" descr="stemma bn.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8712" y="2290348"/>
            <a:ext cx="901894" cy="1008000"/>
          </a:xfrm>
          <a:prstGeom prst="rect">
            <a:avLst/>
          </a:prstGeom>
        </p:spPr>
      </p:pic>
      <p:pic>
        <p:nvPicPr>
          <p:cNvPr id="25" name="Immagine 24" descr="Provincia_di_Caserta-Stemma.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0739" y="2247084"/>
            <a:ext cx="760032" cy="1044000"/>
          </a:xfrm>
          <a:prstGeom prst="rect">
            <a:avLst/>
          </a:prstGeom>
        </p:spPr>
      </p:pic>
      <p:pic>
        <p:nvPicPr>
          <p:cNvPr id="27" name="Immagine 26" descr="Provincia_di_Salerno-Stemma.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3613" y="2267474"/>
            <a:ext cx="680400" cy="1080000"/>
          </a:xfrm>
          <a:prstGeom prst="rect">
            <a:avLst/>
          </a:prstGeom>
        </p:spPr>
      </p:pic>
      <p:sp>
        <p:nvSpPr>
          <p:cNvPr id="29" name="CasellaDiTesto 28"/>
          <p:cNvSpPr txBox="1"/>
          <p:nvPr/>
        </p:nvSpPr>
        <p:spPr>
          <a:xfrm>
            <a:off x="1422585" y="3322674"/>
            <a:ext cx="1240862" cy="400110"/>
          </a:xfrm>
          <a:prstGeom prst="rect">
            <a:avLst/>
          </a:prstGeom>
          <a:noFill/>
        </p:spPr>
        <p:txBody>
          <a:bodyPr wrap="square" rtlCol="0">
            <a:spAutoFit/>
          </a:bodyPr>
          <a:lstStyle/>
          <a:p>
            <a:pPr algn="ctr"/>
            <a:r>
              <a:rPr lang="it-IT" sz="1000" b="1" dirty="0" smtClean="0">
                <a:solidFill>
                  <a:schemeClr val="accent1">
                    <a:lumMod val="50000"/>
                  </a:schemeClr>
                </a:solidFill>
              </a:rPr>
              <a:t>PROVINCIA DI</a:t>
            </a:r>
          </a:p>
          <a:p>
            <a:pPr algn="ctr"/>
            <a:r>
              <a:rPr lang="it-IT" sz="1000" b="1" dirty="0" smtClean="0">
                <a:solidFill>
                  <a:schemeClr val="accent1">
                    <a:lumMod val="50000"/>
                  </a:schemeClr>
                </a:solidFill>
              </a:rPr>
              <a:t>AVELLINO</a:t>
            </a:r>
            <a:endParaRPr lang="it-IT" sz="1000" dirty="0">
              <a:solidFill>
                <a:schemeClr val="accent1">
                  <a:lumMod val="50000"/>
                </a:schemeClr>
              </a:solidFill>
            </a:endParaRPr>
          </a:p>
        </p:txBody>
      </p:sp>
      <p:sp>
        <p:nvSpPr>
          <p:cNvPr id="38" name="CasellaDiTesto 37"/>
          <p:cNvSpPr txBox="1"/>
          <p:nvPr/>
        </p:nvSpPr>
        <p:spPr>
          <a:xfrm>
            <a:off x="2129860" y="3314797"/>
            <a:ext cx="1560449" cy="400110"/>
          </a:xfrm>
          <a:prstGeom prst="rect">
            <a:avLst/>
          </a:prstGeom>
          <a:noFill/>
        </p:spPr>
        <p:txBody>
          <a:bodyPr wrap="square" rtlCol="0">
            <a:spAutoFit/>
          </a:bodyPr>
          <a:lstStyle/>
          <a:p>
            <a:pPr algn="ctr"/>
            <a:r>
              <a:rPr lang="it-IT" sz="1000" b="1" dirty="0" smtClean="0">
                <a:solidFill>
                  <a:schemeClr val="accent1">
                    <a:lumMod val="50000"/>
                  </a:schemeClr>
                </a:solidFill>
              </a:rPr>
              <a:t>PROVINCIA DI</a:t>
            </a:r>
          </a:p>
          <a:p>
            <a:pPr algn="ctr"/>
            <a:r>
              <a:rPr lang="it-IT" sz="1000" b="1" dirty="0" smtClean="0">
                <a:solidFill>
                  <a:schemeClr val="accent1">
                    <a:lumMod val="50000"/>
                  </a:schemeClr>
                </a:solidFill>
              </a:rPr>
              <a:t>BENEVENTO</a:t>
            </a:r>
            <a:endParaRPr lang="it-IT" sz="1000" dirty="0">
              <a:solidFill>
                <a:schemeClr val="accent1">
                  <a:lumMod val="50000"/>
                </a:schemeClr>
              </a:solidFill>
            </a:endParaRPr>
          </a:p>
        </p:txBody>
      </p:sp>
      <p:sp>
        <p:nvSpPr>
          <p:cNvPr id="39" name="CasellaDiTesto 38"/>
          <p:cNvSpPr txBox="1"/>
          <p:nvPr/>
        </p:nvSpPr>
        <p:spPr>
          <a:xfrm>
            <a:off x="3144335" y="3306920"/>
            <a:ext cx="1228591" cy="400110"/>
          </a:xfrm>
          <a:prstGeom prst="rect">
            <a:avLst/>
          </a:prstGeom>
          <a:noFill/>
        </p:spPr>
        <p:txBody>
          <a:bodyPr wrap="square" rtlCol="0">
            <a:spAutoFit/>
          </a:bodyPr>
          <a:lstStyle/>
          <a:p>
            <a:pPr algn="ctr"/>
            <a:r>
              <a:rPr lang="it-IT" sz="1000" b="1" dirty="0" smtClean="0">
                <a:solidFill>
                  <a:schemeClr val="accent1">
                    <a:lumMod val="50000"/>
                  </a:schemeClr>
                </a:solidFill>
              </a:rPr>
              <a:t>PROVINCIA DI</a:t>
            </a:r>
          </a:p>
          <a:p>
            <a:pPr algn="ctr"/>
            <a:r>
              <a:rPr lang="it-IT" sz="1000" b="1" dirty="0" smtClean="0">
                <a:solidFill>
                  <a:schemeClr val="accent1">
                    <a:lumMod val="50000"/>
                  </a:schemeClr>
                </a:solidFill>
              </a:rPr>
              <a:t>CASERTA</a:t>
            </a:r>
            <a:endParaRPr lang="it-IT" sz="1000" dirty="0">
              <a:solidFill>
                <a:schemeClr val="accent1">
                  <a:lumMod val="50000"/>
                </a:schemeClr>
              </a:solidFill>
            </a:endParaRPr>
          </a:p>
        </p:txBody>
      </p:sp>
      <p:sp>
        <p:nvSpPr>
          <p:cNvPr id="40" name="CasellaDiTesto 39"/>
          <p:cNvSpPr txBox="1"/>
          <p:nvPr/>
        </p:nvSpPr>
        <p:spPr>
          <a:xfrm>
            <a:off x="4796630" y="2552795"/>
            <a:ext cx="1331718" cy="769441"/>
          </a:xfrm>
          <a:prstGeom prst="rect">
            <a:avLst/>
          </a:prstGeom>
          <a:noFill/>
        </p:spPr>
        <p:txBody>
          <a:bodyPr wrap="square" rtlCol="0">
            <a:spAutoFit/>
          </a:bodyPr>
          <a:lstStyle/>
          <a:p>
            <a:pPr algn="ctr"/>
            <a:r>
              <a:rPr lang="it-IT" sz="4400" b="1" dirty="0">
                <a:solidFill>
                  <a:srgbClr val="1F4E79"/>
                </a:solidFill>
              </a:rPr>
              <a:t>25%</a:t>
            </a:r>
            <a:endParaRPr lang="it-IT" sz="4400" dirty="0"/>
          </a:p>
        </p:txBody>
      </p:sp>
      <p:sp>
        <p:nvSpPr>
          <p:cNvPr id="41" name="Rettangolo 40"/>
          <p:cNvSpPr/>
          <p:nvPr/>
        </p:nvSpPr>
        <p:spPr>
          <a:xfrm>
            <a:off x="288037" y="3814806"/>
            <a:ext cx="5760000" cy="1547998"/>
          </a:xfrm>
          <a:prstGeom prst="rect">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2" name="CasellaDiTesto 41"/>
          <p:cNvSpPr txBox="1"/>
          <p:nvPr/>
        </p:nvSpPr>
        <p:spPr>
          <a:xfrm>
            <a:off x="1627628" y="3873026"/>
            <a:ext cx="4858305" cy="1415772"/>
          </a:xfrm>
          <a:prstGeom prst="rect">
            <a:avLst/>
          </a:prstGeom>
          <a:noFill/>
        </p:spPr>
        <p:txBody>
          <a:bodyPr wrap="square" rtlCol="0">
            <a:spAutoFit/>
          </a:bodyPr>
          <a:lstStyle/>
          <a:p>
            <a:r>
              <a:rPr lang="it-IT" sz="1600" dirty="0" smtClean="0">
                <a:solidFill>
                  <a:schemeClr val="accent1">
                    <a:lumMod val="50000"/>
                  </a:schemeClr>
                </a:solidFill>
              </a:rPr>
              <a:t>Tutti i 550 Comuni della Regione Campania</a:t>
            </a:r>
            <a:endParaRPr lang="it-IT" sz="1100" dirty="0" smtClean="0">
              <a:solidFill>
                <a:schemeClr val="accent1">
                  <a:lumMod val="50000"/>
                </a:schemeClr>
              </a:solidFill>
            </a:endParaRPr>
          </a:p>
          <a:p>
            <a:pPr marL="285750" indent="-285750">
              <a:buFont typeface="Arial"/>
              <a:buChar char="•"/>
            </a:pPr>
            <a:r>
              <a:rPr lang="it-IT" sz="1400" dirty="0" smtClean="0">
                <a:solidFill>
                  <a:schemeClr val="accent1">
                    <a:lumMod val="50000"/>
                  </a:schemeClr>
                </a:solidFill>
              </a:rPr>
              <a:t>P</a:t>
            </a:r>
            <a:r>
              <a:rPr lang="it-IT" sz="1200" dirty="0" smtClean="0">
                <a:solidFill>
                  <a:schemeClr val="accent1">
                    <a:lumMod val="50000"/>
                  </a:schemeClr>
                </a:solidFill>
              </a:rPr>
              <a:t>ROVINCIA DI </a:t>
            </a:r>
            <a:r>
              <a:rPr lang="it-IT" sz="1400" dirty="0" smtClean="0">
                <a:solidFill>
                  <a:schemeClr val="accent1">
                    <a:lumMod val="50000"/>
                  </a:schemeClr>
                </a:solidFill>
              </a:rPr>
              <a:t>A</a:t>
            </a:r>
            <a:r>
              <a:rPr lang="it-IT" sz="1200" dirty="0" smtClean="0">
                <a:solidFill>
                  <a:schemeClr val="accent1">
                    <a:lumMod val="50000"/>
                  </a:schemeClr>
                </a:solidFill>
              </a:rPr>
              <a:t>VELLINO: 118</a:t>
            </a:r>
          </a:p>
          <a:p>
            <a:pPr marL="285750" indent="-285750">
              <a:buFont typeface="Arial"/>
              <a:buChar char="•"/>
            </a:pPr>
            <a:r>
              <a:rPr lang="it-IT" sz="1400" dirty="0" smtClean="0">
                <a:solidFill>
                  <a:schemeClr val="accent1">
                    <a:lumMod val="50000"/>
                  </a:schemeClr>
                </a:solidFill>
              </a:rPr>
              <a:t>P</a:t>
            </a:r>
            <a:r>
              <a:rPr lang="it-IT" sz="1200" dirty="0" smtClean="0">
                <a:solidFill>
                  <a:schemeClr val="accent1">
                    <a:lumMod val="50000"/>
                  </a:schemeClr>
                </a:solidFill>
              </a:rPr>
              <a:t>ROVINCIA DI </a:t>
            </a:r>
            <a:r>
              <a:rPr lang="it-IT" sz="1400" dirty="0" smtClean="0">
                <a:solidFill>
                  <a:schemeClr val="accent1">
                    <a:lumMod val="50000"/>
                  </a:schemeClr>
                </a:solidFill>
              </a:rPr>
              <a:t>B</a:t>
            </a:r>
            <a:r>
              <a:rPr lang="it-IT" sz="1200" dirty="0" smtClean="0">
                <a:solidFill>
                  <a:schemeClr val="accent1">
                    <a:lumMod val="50000"/>
                  </a:schemeClr>
                </a:solidFill>
              </a:rPr>
              <a:t>ENEVENTO: 78</a:t>
            </a:r>
          </a:p>
          <a:p>
            <a:pPr marL="285750" indent="-285750">
              <a:buFont typeface="Arial"/>
              <a:buChar char="•"/>
            </a:pPr>
            <a:r>
              <a:rPr lang="it-IT" sz="1400" dirty="0" smtClean="0">
                <a:solidFill>
                  <a:schemeClr val="accent1">
                    <a:lumMod val="50000"/>
                  </a:schemeClr>
                </a:solidFill>
              </a:rPr>
              <a:t>P</a:t>
            </a:r>
            <a:r>
              <a:rPr lang="it-IT" sz="1200" dirty="0" smtClean="0">
                <a:solidFill>
                  <a:schemeClr val="accent1">
                    <a:lumMod val="50000"/>
                  </a:schemeClr>
                </a:solidFill>
              </a:rPr>
              <a:t>ROVINCIA DI </a:t>
            </a:r>
            <a:r>
              <a:rPr lang="it-IT" sz="1400" dirty="0" smtClean="0">
                <a:solidFill>
                  <a:schemeClr val="accent1">
                    <a:lumMod val="50000"/>
                  </a:schemeClr>
                </a:solidFill>
              </a:rPr>
              <a:t>C</a:t>
            </a:r>
            <a:r>
              <a:rPr lang="it-IT" sz="1200" dirty="0" smtClean="0">
                <a:solidFill>
                  <a:schemeClr val="accent1">
                    <a:lumMod val="50000"/>
                  </a:schemeClr>
                </a:solidFill>
              </a:rPr>
              <a:t>ASERTA: 104</a:t>
            </a:r>
          </a:p>
          <a:p>
            <a:pPr marL="285750" indent="-285750">
              <a:buFont typeface="Arial"/>
              <a:buChar char="•"/>
            </a:pPr>
            <a:r>
              <a:rPr lang="it-IT" sz="1400" dirty="0" smtClean="0">
                <a:solidFill>
                  <a:schemeClr val="accent1">
                    <a:lumMod val="50000"/>
                  </a:schemeClr>
                </a:solidFill>
              </a:rPr>
              <a:t>C</a:t>
            </a:r>
            <a:r>
              <a:rPr lang="it-IT" sz="1200" dirty="0" smtClean="0">
                <a:solidFill>
                  <a:schemeClr val="accent1">
                    <a:lumMod val="50000"/>
                  </a:schemeClr>
                </a:solidFill>
              </a:rPr>
              <a:t>ITTÀ </a:t>
            </a:r>
            <a:r>
              <a:rPr lang="it-IT" sz="1400" dirty="0" smtClean="0">
                <a:solidFill>
                  <a:schemeClr val="accent1">
                    <a:lumMod val="50000"/>
                  </a:schemeClr>
                </a:solidFill>
              </a:rPr>
              <a:t>M</a:t>
            </a:r>
            <a:r>
              <a:rPr lang="it-IT" sz="1200" dirty="0" smtClean="0">
                <a:solidFill>
                  <a:schemeClr val="accent1">
                    <a:lumMod val="50000"/>
                  </a:schemeClr>
                </a:solidFill>
              </a:rPr>
              <a:t>ETROPOLITANA DI </a:t>
            </a:r>
            <a:r>
              <a:rPr lang="it-IT" sz="1400" dirty="0" smtClean="0">
                <a:solidFill>
                  <a:schemeClr val="accent1">
                    <a:lumMod val="50000"/>
                  </a:schemeClr>
                </a:solidFill>
              </a:rPr>
              <a:t>N</a:t>
            </a:r>
            <a:r>
              <a:rPr lang="it-IT" sz="1200" dirty="0" smtClean="0">
                <a:solidFill>
                  <a:schemeClr val="accent1">
                    <a:lumMod val="50000"/>
                  </a:schemeClr>
                </a:solidFill>
              </a:rPr>
              <a:t>APOLI: 92 </a:t>
            </a:r>
          </a:p>
          <a:p>
            <a:pPr marL="285750" indent="-285750">
              <a:buFont typeface="Arial"/>
              <a:buChar char="•"/>
            </a:pPr>
            <a:r>
              <a:rPr lang="it-IT" sz="1400" dirty="0" smtClean="0">
                <a:solidFill>
                  <a:schemeClr val="accent1">
                    <a:lumMod val="50000"/>
                  </a:schemeClr>
                </a:solidFill>
              </a:rPr>
              <a:t>P</a:t>
            </a:r>
            <a:r>
              <a:rPr lang="it-IT" sz="1200" dirty="0" smtClean="0">
                <a:solidFill>
                  <a:schemeClr val="accent1">
                    <a:lumMod val="50000"/>
                  </a:schemeClr>
                </a:solidFill>
              </a:rPr>
              <a:t>ROVINCIA DI </a:t>
            </a:r>
            <a:r>
              <a:rPr lang="it-IT" sz="1400" dirty="0" smtClean="0">
                <a:solidFill>
                  <a:schemeClr val="accent1">
                    <a:lumMod val="50000"/>
                  </a:schemeClr>
                </a:solidFill>
              </a:rPr>
              <a:t>S</a:t>
            </a:r>
            <a:r>
              <a:rPr lang="it-IT" sz="1200" dirty="0" smtClean="0">
                <a:solidFill>
                  <a:schemeClr val="accent1">
                    <a:lumMod val="50000"/>
                  </a:schemeClr>
                </a:solidFill>
              </a:rPr>
              <a:t>ALERNO: 158</a:t>
            </a:r>
          </a:p>
        </p:txBody>
      </p:sp>
      <p:pic>
        <p:nvPicPr>
          <p:cNvPr id="43" name="Immagine 42" descr="campania.gi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242" y="3887854"/>
            <a:ext cx="1544599" cy="1439998"/>
          </a:xfrm>
          <a:prstGeom prst="rect">
            <a:avLst/>
          </a:prstGeom>
        </p:spPr>
      </p:pic>
      <p:sp>
        <p:nvSpPr>
          <p:cNvPr id="44" name="CasellaDiTesto 43"/>
          <p:cNvSpPr txBox="1"/>
          <p:nvPr/>
        </p:nvSpPr>
        <p:spPr>
          <a:xfrm>
            <a:off x="4801061" y="4197003"/>
            <a:ext cx="1331718" cy="769441"/>
          </a:xfrm>
          <a:prstGeom prst="rect">
            <a:avLst/>
          </a:prstGeom>
          <a:noFill/>
        </p:spPr>
        <p:txBody>
          <a:bodyPr wrap="square" rtlCol="0">
            <a:spAutoFit/>
          </a:bodyPr>
          <a:lstStyle/>
          <a:p>
            <a:pPr algn="ctr"/>
            <a:r>
              <a:rPr lang="it-IT" sz="4400" b="1" dirty="0" smtClean="0">
                <a:solidFill>
                  <a:srgbClr val="1F4E79"/>
                </a:solidFill>
              </a:rPr>
              <a:t>75</a:t>
            </a:r>
            <a:r>
              <a:rPr lang="it-IT" sz="4400" b="1" dirty="0">
                <a:solidFill>
                  <a:srgbClr val="1F4E79"/>
                </a:solidFill>
              </a:rPr>
              <a:t>%</a:t>
            </a:r>
            <a:endParaRPr lang="it-IT" sz="4400" dirty="0"/>
          </a:p>
        </p:txBody>
      </p:sp>
      <p:sp>
        <p:nvSpPr>
          <p:cNvPr id="45" name="CasellaDiTesto 44"/>
          <p:cNvSpPr txBox="1"/>
          <p:nvPr/>
        </p:nvSpPr>
        <p:spPr>
          <a:xfrm>
            <a:off x="3937947" y="3311372"/>
            <a:ext cx="1228591" cy="400110"/>
          </a:xfrm>
          <a:prstGeom prst="rect">
            <a:avLst/>
          </a:prstGeom>
          <a:noFill/>
        </p:spPr>
        <p:txBody>
          <a:bodyPr wrap="square" rtlCol="0">
            <a:spAutoFit/>
          </a:bodyPr>
          <a:lstStyle/>
          <a:p>
            <a:pPr algn="ctr"/>
            <a:r>
              <a:rPr lang="it-IT" sz="1000" b="1" dirty="0" smtClean="0">
                <a:solidFill>
                  <a:schemeClr val="accent1">
                    <a:lumMod val="50000"/>
                  </a:schemeClr>
                </a:solidFill>
              </a:rPr>
              <a:t>PROVINCIA DI</a:t>
            </a:r>
          </a:p>
          <a:p>
            <a:pPr algn="ctr"/>
            <a:r>
              <a:rPr lang="it-IT" sz="1000" b="1" dirty="0" smtClean="0">
                <a:solidFill>
                  <a:schemeClr val="accent1">
                    <a:lumMod val="50000"/>
                  </a:schemeClr>
                </a:solidFill>
              </a:rPr>
              <a:t>SALERNO</a:t>
            </a:r>
            <a:endParaRPr lang="it-IT" sz="1000" dirty="0">
              <a:solidFill>
                <a:schemeClr val="accent1">
                  <a:lumMod val="50000"/>
                </a:schemeClr>
              </a:solidFill>
            </a:endParaRPr>
          </a:p>
        </p:txBody>
      </p:sp>
      <p:sp>
        <p:nvSpPr>
          <p:cNvPr id="46" name="CasellaDiTesto 45"/>
          <p:cNvSpPr txBox="1"/>
          <p:nvPr/>
        </p:nvSpPr>
        <p:spPr>
          <a:xfrm>
            <a:off x="6754212" y="2441835"/>
            <a:ext cx="2086928" cy="2677656"/>
          </a:xfrm>
          <a:prstGeom prst="rect">
            <a:avLst/>
          </a:prstGeom>
          <a:noFill/>
        </p:spPr>
        <p:txBody>
          <a:bodyPr wrap="square" rtlCol="0">
            <a:spAutoFit/>
          </a:bodyPr>
          <a:lstStyle/>
          <a:p>
            <a:pPr algn="just"/>
            <a:r>
              <a:rPr lang="it-IT" sz="1400" dirty="0">
                <a:solidFill>
                  <a:srgbClr val="1F4E79"/>
                </a:solidFill>
              </a:rPr>
              <a:t>Al fine di ottimizzare l’utilizzo delle risorse e di non lasciare interventi parzialmente finanziati, possono essere attuate delle compensazioni fra le predette classi di riparto, con priorità̀ a favore della proposta progettuale candidata dalla Città metropolitana o dalle Province</a:t>
            </a:r>
            <a:r>
              <a:rPr lang="it-IT" sz="1400" dirty="0" smtClean="0">
                <a:solidFill>
                  <a:srgbClr val="1F4E79"/>
                </a:solidFill>
              </a:rPr>
              <a:t>.</a:t>
            </a:r>
            <a:endParaRPr lang="it-IT" sz="1400" dirty="0">
              <a:solidFill>
                <a:srgbClr val="1F4E79"/>
              </a:solidFill>
            </a:endParaRPr>
          </a:p>
        </p:txBody>
      </p:sp>
      <p:sp>
        <p:nvSpPr>
          <p:cNvPr id="47" name="Pentagono 46"/>
          <p:cNvSpPr/>
          <p:nvPr/>
        </p:nvSpPr>
        <p:spPr>
          <a:xfrm>
            <a:off x="6153029" y="3616686"/>
            <a:ext cx="653528" cy="287999"/>
          </a:xfrm>
          <a:prstGeom prst="homePlat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1"/>
          <p:cNvSpPr/>
          <p:nvPr/>
        </p:nvSpPr>
        <p:spPr>
          <a:xfrm>
            <a:off x="147562" y="5496160"/>
            <a:ext cx="8450727" cy="1346779"/>
          </a:xfrm>
          <a:prstGeom prst="rect">
            <a:avLst/>
          </a:prstGeom>
        </p:spPr>
        <p:txBody>
          <a:bodyPr wrap="square">
            <a:spAutoFit/>
          </a:bodyPr>
          <a:lstStyle/>
          <a:p>
            <a:pPr marL="185737" algn="just">
              <a:lnSpc>
                <a:spcPct val="130000"/>
              </a:lnSpc>
            </a:pPr>
            <a:r>
              <a:rPr lang="it-IT" sz="1600" dirty="0">
                <a:solidFill>
                  <a:srgbClr val="1F4E79"/>
                </a:solidFill>
              </a:rPr>
              <a:t>“Al finanziamento delle proposte progettuali, presentate dai Comuni e incluse nel PTES 2018-2020 della Regione Campania, sono destinate, previa verifica di coerenza e ammissibilità̀, le risorse disponibili del POR Campania FESR 2014/2020, Asse 9 - OT 10 -  Azione 10.7.1 “Interventi di riqualificazione degli edifici scolastici”. </a:t>
            </a:r>
          </a:p>
        </p:txBody>
      </p:sp>
      <p:sp>
        <p:nvSpPr>
          <p:cNvPr id="50" name="CasellaDiTesto 49"/>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51" name="CasellaDiTesto 50"/>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52" name="CasellaDiTesto 51"/>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53" name="CasellaDiTesto 52"/>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54" name="CasellaDiTesto 53"/>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55" name="CasellaDiTesto 54"/>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56" name="CasellaDiTesto 55"/>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57" name="CasellaDiTesto 56"/>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58" name="CasellaDiTesto 57"/>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59" name="CasellaDiTesto 58"/>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60" name="CasellaDiTesto 59"/>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61" name="CasellaDiTesto 60"/>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62" name="CasellaDiTesto 61"/>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63" name="Connettore 1 62"/>
          <p:cNvCxnSpPr/>
          <p:nvPr/>
        </p:nvCxnSpPr>
        <p:spPr>
          <a:xfrm>
            <a:off x="9245817" y="4079241"/>
            <a:ext cx="163905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022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8877"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19</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6" name="CasellaDiTesto 25"/>
          <p:cNvSpPr txBox="1"/>
          <p:nvPr/>
        </p:nvSpPr>
        <p:spPr>
          <a:xfrm>
            <a:off x="562708" y="288458"/>
            <a:ext cx="7631723" cy="566309"/>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a:t>
            </a:r>
            <a:r>
              <a:rPr lang="it-IT" sz="2800" dirty="0" smtClean="0">
                <a:solidFill>
                  <a:schemeClr val="accent1">
                    <a:lumMod val="50000"/>
                  </a:schemeClr>
                </a:solidFill>
              </a:rPr>
              <a:t>10 – Procedura di selezione e aggiornamento </a:t>
            </a:r>
            <a:endParaRPr lang="it-IT" sz="2800" dirty="0">
              <a:solidFill>
                <a:schemeClr val="accent1">
                  <a:lumMod val="50000"/>
                </a:schemeClr>
              </a:solidFill>
            </a:endParaRPr>
          </a:p>
        </p:txBody>
      </p:sp>
      <p:sp>
        <p:nvSpPr>
          <p:cNvPr id="48" name="Rettangolo 47"/>
          <p:cNvSpPr/>
          <p:nvPr/>
        </p:nvSpPr>
        <p:spPr>
          <a:xfrm>
            <a:off x="219807" y="1212739"/>
            <a:ext cx="8261583" cy="4462760"/>
          </a:xfrm>
          <a:prstGeom prst="rect">
            <a:avLst/>
          </a:prstGeom>
        </p:spPr>
        <p:txBody>
          <a:bodyPr wrap="square">
            <a:spAutoFit/>
          </a:bodyPr>
          <a:lstStyle/>
          <a:p>
            <a:pPr marL="185738" algn="just"/>
            <a:r>
              <a:rPr lang="it-IT" sz="1600" dirty="0" smtClean="0">
                <a:solidFill>
                  <a:srgbClr val="1F4E79"/>
                </a:solidFill>
              </a:rPr>
              <a:t>La </a:t>
            </a:r>
            <a:r>
              <a:rPr lang="it-IT" sz="1600" dirty="0">
                <a:solidFill>
                  <a:srgbClr val="1F4E79"/>
                </a:solidFill>
              </a:rPr>
              <a:t>selezione degli interventi ammissibili a finanziamento a valere sul presente Avviso avviene attraverso procedura valutativa </a:t>
            </a:r>
            <a:r>
              <a:rPr lang="it-IT" sz="1600" dirty="0" smtClean="0">
                <a:solidFill>
                  <a:srgbClr val="1F4E79"/>
                </a:solidFill>
              </a:rPr>
              <a:t>“</a:t>
            </a:r>
            <a:r>
              <a:rPr lang="it-IT" b="1" dirty="0" smtClean="0">
                <a:solidFill>
                  <a:srgbClr val="1F4E79"/>
                </a:solidFill>
              </a:rPr>
              <a:t>A GRADUATORIA</a:t>
            </a:r>
            <a:r>
              <a:rPr lang="it-IT" sz="1600" dirty="0" smtClean="0">
                <a:solidFill>
                  <a:srgbClr val="1F4E79"/>
                </a:solidFill>
              </a:rPr>
              <a:t>”.</a:t>
            </a:r>
            <a:endParaRPr lang="it-IT" sz="600" dirty="0">
              <a:solidFill>
                <a:srgbClr val="1F4E79"/>
              </a:solidFill>
            </a:endParaRPr>
          </a:p>
          <a:p>
            <a:pPr marL="185738" algn="just"/>
            <a:endParaRPr lang="it-IT" sz="600" dirty="0">
              <a:solidFill>
                <a:srgbClr val="1F4E79"/>
              </a:solidFill>
            </a:endParaRPr>
          </a:p>
          <a:p>
            <a:pPr marL="185738" algn="just"/>
            <a:r>
              <a:rPr lang="it-IT" sz="1600" u="sng" dirty="0" smtClean="0">
                <a:solidFill>
                  <a:srgbClr val="1F4E79"/>
                </a:solidFill>
              </a:rPr>
              <a:t>FASE PRE – ISTRUTTORIA </a:t>
            </a:r>
            <a:endParaRPr lang="it-IT" sz="1600" u="sng" dirty="0" smtClean="0">
              <a:solidFill>
                <a:srgbClr val="FF0000"/>
              </a:solidFill>
            </a:endParaRPr>
          </a:p>
          <a:p>
            <a:pPr marL="185738" algn="just"/>
            <a:r>
              <a:rPr lang="it-IT" sz="1600" dirty="0" smtClean="0">
                <a:solidFill>
                  <a:srgbClr val="1F4E79"/>
                </a:solidFill>
              </a:rPr>
              <a:t>La UOD 09 Edilizia Scolastica procederà ad </a:t>
            </a:r>
            <a:r>
              <a:rPr lang="it-IT" sz="1600" dirty="0">
                <a:solidFill>
                  <a:srgbClr val="1F4E79"/>
                </a:solidFill>
              </a:rPr>
              <a:t>una prima verifica </a:t>
            </a:r>
            <a:r>
              <a:rPr lang="it-IT" sz="1600" dirty="0" smtClean="0">
                <a:solidFill>
                  <a:srgbClr val="1F4E79"/>
                </a:solidFill>
              </a:rPr>
              <a:t>sulla </a:t>
            </a:r>
            <a:r>
              <a:rPr lang="it-IT" sz="1600" dirty="0">
                <a:solidFill>
                  <a:srgbClr val="1F4E79"/>
                </a:solidFill>
              </a:rPr>
              <a:t>rispondenza delle istanze ai requisiti di cui all’articolo 6 in termini di </a:t>
            </a:r>
            <a:r>
              <a:rPr lang="it-IT" sz="1600" dirty="0" smtClean="0">
                <a:solidFill>
                  <a:srgbClr val="1F4E79"/>
                </a:solidFill>
              </a:rPr>
              <a:t>regolarità̀ </a:t>
            </a:r>
            <a:r>
              <a:rPr lang="it-IT" sz="1600" dirty="0">
                <a:solidFill>
                  <a:srgbClr val="1F4E79"/>
                </a:solidFill>
              </a:rPr>
              <a:t>formale, </a:t>
            </a:r>
            <a:r>
              <a:rPr lang="it-IT" sz="1600" dirty="0" smtClean="0">
                <a:solidFill>
                  <a:srgbClr val="1F4E79"/>
                </a:solidFill>
              </a:rPr>
              <a:t>completezza </a:t>
            </a:r>
            <a:r>
              <a:rPr lang="it-IT" sz="1600" dirty="0">
                <a:solidFill>
                  <a:srgbClr val="1F4E79"/>
                </a:solidFill>
              </a:rPr>
              <a:t>documentale della domanda e rispetto dei termini e della </a:t>
            </a:r>
            <a:r>
              <a:rPr lang="it-IT" sz="1600" dirty="0" smtClean="0">
                <a:solidFill>
                  <a:srgbClr val="1F4E79"/>
                </a:solidFill>
              </a:rPr>
              <a:t>modalità̀ </a:t>
            </a:r>
            <a:r>
              <a:rPr lang="it-IT" sz="1600" dirty="0">
                <a:solidFill>
                  <a:srgbClr val="1F4E79"/>
                </a:solidFill>
              </a:rPr>
              <a:t>di presentazione </a:t>
            </a:r>
            <a:r>
              <a:rPr lang="it-IT" sz="1600" dirty="0" smtClean="0">
                <a:solidFill>
                  <a:srgbClr val="1F4E79"/>
                </a:solidFill>
              </a:rPr>
              <a:t>dell’istanza.</a:t>
            </a:r>
          </a:p>
          <a:p>
            <a:pPr marL="185738" algn="just"/>
            <a:endParaRPr lang="it-IT" sz="600" dirty="0">
              <a:solidFill>
                <a:srgbClr val="1F4E79"/>
              </a:solidFill>
            </a:endParaRPr>
          </a:p>
          <a:p>
            <a:pPr marL="185738" algn="just"/>
            <a:r>
              <a:rPr lang="it-IT" sz="1600" u="sng" dirty="0" smtClean="0">
                <a:solidFill>
                  <a:srgbClr val="1F4E79"/>
                </a:solidFill>
              </a:rPr>
              <a:t>FASE ISTRUTTORIA </a:t>
            </a:r>
            <a:r>
              <a:rPr lang="it-IT" sz="1600" u="sng" dirty="0">
                <a:solidFill>
                  <a:srgbClr val="FF0000"/>
                </a:solidFill>
              </a:rPr>
              <a:t>da concludere entro 2 Agosto 2018</a:t>
            </a:r>
            <a:endParaRPr lang="it-IT" sz="1600" u="sng" dirty="0" smtClean="0">
              <a:solidFill>
                <a:srgbClr val="1F4E79"/>
              </a:solidFill>
            </a:endParaRPr>
          </a:p>
          <a:p>
            <a:pPr marL="185738" algn="just"/>
            <a:r>
              <a:rPr lang="it-IT" sz="1600" dirty="0" smtClean="0">
                <a:solidFill>
                  <a:srgbClr val="1F4E79"/>
                </a:solidFill>
              </a:rPr>
              <a:t>Nella </a:t>
            </a:r>
            <a:r>
              <a:rPr lang="it-IT" sz="1600" dirty="0">
                <a:solidFill>
                  <a:srgbClr val="1F4E79"/>
                </a:solidFill>
              </a:rPr>
              <a:t>fase successiva la </a:t>
            </a:r>
            <a:r>
              <a:rPr lang="it-IT" sz="1600" dirty="0" smtClean="0">
                <a:solidFill>
                  <a:srgbClr val="1F4E79"/>
                </a:solidFill>
              </a:rPr>
              <a:t>UOD </a:t>
            </a:r>
            <a:r>
              <a:rPr lang="it-IT" sz="1600" dirty="0">
                <a:solidFill>
                  <a:srgbClr val="1F4E79"/>
                </a:solidFill>
              </a:rPr>
              <a:t>09 </a:t>
            </a:r>
            <a:r>
              <a:rPr lang="it-IT" sz="1600" dirty="0" smtClean="0">
                <a:solidFill>
                  <a:srgbClr val="1F4E79"/>
                </a:solidFill>
              </a:rPr>
              <a:t>procederà </a:t>
            </a:r>
            <a:r>
              <a:rPr lang="it-IT" sz="1600" dirty="0">
                <a:solidFill>
                  <a:srgbClr val="1F4E79"/>
                </a:solidFill>
              </a:rPr>
              <a:t>alla valutazione delle istanze </a:t>
            </a:r>
            <a:r>
              <a:rPr lang="it-IT" sz="1600" dirty="0" smtClean="0">
                <a:solidFill>
                  <a:srgbClr val="1F4E79"/>
                </a:solidFill>
              </a:rPr>
              <a:t>attribuendo </a:t>
            </a:r>
            <a:r>
              <a:rPr lang="it-IT" sz="1600" dirty="0">
                <a:solidFill>
                  <a:srgbClr val="1F4E79"/>
                </a:solidFill>
              </a:rPr>
              <a:t>a ciascuna di esse i punteggi derivanti dai criteri delineati e indicati nella </a:t>
            </a:r>
            <a:r>
              <a:rPr lang="it-IT" sz="1600" dirty="0" smtClean="0">
                <a:solidFill>
                  <a:srgbClr val="1F4E79"/>
                </a:solidFill>
              </a:rPr>
              <a:t>“SCHEDA VALUTAZIONE”, </a:t>
            </a:r>
            <a:r>
              <a:rPr lang="it-IT" sz="1600" dirty="0">
                <a:solidFill>
                  <a:srgbClr val="1F4E79"/>
                </a:solidFill>
              </a:rPr>
              <a:t>verificando l’autovalutazione trasmessa dall’Ente locale</a:t>
            </a:r>
            <a:r>
              <a:rPr lang="it-IT" sz="1600" dirty="0" smtClean="0">
                <a:solidFill>
                  <a:srgbClr val="1F4E79"/>
                </a:solidFill>
              </a:rPr>
              <a:t>.</a:t>
            </a:r>
          </a:p>
          <a:p>
            <a:pPr marL="185738" algn="just"/>
            <a:endParaRPr lang="it-IT" sz="600" i="1" dirty="0" smtClean="0">
              <a:solidFill>
                <a:srgbClr val="1F4E79"/>
              </a:solidFill>
            </a:endParaRPr>
          </a:p>
          <a:p>
            <a:pPr marL="185738" algn="just"/>
            <a:r>
              <a:rPr lang="it-IT" sz="1600" dirty="0" smtClean="0">
                <a:solidFill>
                  <a:srgbClr val="1F4E79"/>
                </a:solidFill>
              </a:rPr>
              <a:t>I PUNTEGGI SARANNO ATTRIBUITI SULLA BASE DELLE DICHIARAZIONI RESE DAI SOGGETTI BENEFICIARI NELLA MODULISTICA DI CUI ALL’ARTICOLO 6 DEL PRESENTE AVVISO. </a:t>
            </a:r>
          </a:p>
          <a:p>
            <a:pPr marL="185738" algn="just"/>
            <a:endParaRPr lang="it-IT" sz="800" dirty="0" smtClean="0">
              <a:solidFill>
                <a:srgbClr val="1F4E79"/>
              </a:solidFill>
            </a:endParaRPr>
          </a:p>
          <a:p>
            <a:pPr marL="185738" algn="just"/>
            <a:r>
              <a:rPr lang="it-IT" sz="1600" dirty="0">
                <a:solidFill>
                  <a:srgbClr val="1F4E79"/>
                </a:solidFill>
              </a:rPr>
              <a:t>S</a:t>
            </a:r>
            <a:r>
              <a:rPr lang="it-IT" sz="1600" dirty="0" smtClean="0">
                <a:solidFill>
                  <a:srgbClr val="1F4E79"/>
                </a:solidFill>
              </a:rPr>
              <a:t>uccessivamente la UOD 09 richiederà (Agosto) a tutti i soggetti interessati, le cui istanze sono state collocate in posizione potenzialmente utile alla concessione dei finanziamenti richiesti in base alle risorse effettivamente disponibili, tutta la documentazione progettuale, tecnica ed amministrativa, indicata non esaustivamente all’art. 12 (</a:t>
            </a:r>
            <a:r>
              <a:rPr lang="it-IT" sz="1600" i="1" dirty="0" smtClean="0">
                <a:solidFill>
                  <a:srgbClr val="1F4E79"/>
                </a:solidFill>
              </a:rPr>
              <a:t>documentazione progettuale</a:t>
            </a:r>
            <a:r>
              <a:rPr lang="it-IT" sz="1600" dirty="0" smtClean="0">
                <a:solidFill>
                  <a:srgbClr val="1F4E79"/>
                </a:solidFill>
              </a:rPr>
              <a:t>).</a:t>
            </a:r>
            <a:endParaRPr lang="it-IT" sz="1600" dirty="0">
              <a:solidFill>
                <a:srgbClr val="1F4E79"/>
              </a:solidFill>
            </a:endParaRPr>
          </a:p>
        </p:txBody>
      </p:sp>
      <p:sp>
        <p:nvSpPr>
          <p:cNvPr id="50" name="CasellaDiTesto 49"/>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51" name="CasellaDiTesto 50"/>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52" name="CasellaDiTesto 51"/>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53" name="CasellaDiTesto 52"/>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54" name="CasellaDiTesto 53"/>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55" name="CasellaDiTesto 54"/>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56" name="CasellaDiTesto 55"/>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57" name="CasellaDiTesto 56"/>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58" name="CasellaDiTesto 57"/>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59" name="CasellaDiTesto 58"/>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60" name="CasellaDiTesto 59"/>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61" name="CasellaDiTesto 60"/>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62" name="CasellaDiTesto 61"/>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63" name="Connettore 1 62"/>
          <p:cNvCxnSpPr/>
          <p:nvPr/>
        </p:nvCxnSpPr>
        <p:spPr>
          <a:xfrm flipV="1">
            <a:off x="9245914" y="4378751"/>
            <a:ext cx="2518194" cy="760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312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8877"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20</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8" name="Rettangolo 17"/>
          <p:cNvSpPr/>
          <p:nvPr/>
        </p:nvSpPr>
        <p:spPr>
          <a:xfrm>
            <a:off x="282996" y="1289269"/>
            <a:ext cx="8261583" cy="4678204"/>
          </a:xfrm>
          <a:prstGeom prst="rect">
            <a:avLst/>
          </a:prstGeom>
        </p:spPr>
        <p:txBody>
          <a:bodyPr wrap="square">
            <a:spAutoFit/>
          </a:bodyPr>
          <a:lstStyle/>
          <a:p>
            <a:pPr marL="185738" algn="just"/>
            <a:r>
              <a:rPr lang="it-IT" sz="1600" b="1" dirty="0" smtClean="0">
                <a:solidFill>
                  <a:srgbClr val="1F4E79"/>
                </a:solidFill>
              </a:rPr>
              <a:t>LA UOD 09 CONTROLLERA’ E VERIFICHERA’ LA DOCUMENTAZIONE PROGETTUALE TRASMESSA E RIDETERMINERA’, SE DEL CASO, IL PUNTEGGIO ASSEGNATO ALL’ISTANZA. </a:t>
            </a:r>
          </a:p>
          <a:p>
            <a:pPr marL="185738" algn="just"/>
            <a:endParaRPr lang="it-IT" sz="600" dirty="0">
              <a:solidFill>
                <a:srgbClr val="1F4E79"/>
              </a:solidFill>
            </a:endParaRPr>
          </a:p>
          <a:p>
            <a:pPr marL="185738" algn="just"/>
            <a:r>
              <a:rPr lang="it-IT" sz="1600" dirty="0">
                <a:solidFill>
                  <a:srgbClr val="1F4E79"/>
                </a:solidFill>
              </a:rPr>
              <a:t>Nel caso di dichiarazioni rese non corrispondenti a quanto rinvenibile e annotato negli atti tecnico-amministrativi trasmessi, si applica quanto previsto agli articoli 75 e 76 del decreto del Presidente della Repubblica 28 dicembre 2000, n. 445. </a:t>
            </a:r>
            <a:endParaRPr lang="it-IT" sz="1600" dirty="0" smtClean="0">
              <a:solidFill>
                <a:srgbClr val="1F4E79"/>
              </a:solidFill>
            </a:endParaRPr>
          </a:p>
          <a:p>
            <a:pPr marL="185738" algn="just"/>
            <a:endParaRPr lang="it-IT" sz="600" dirty="0">
              <a:solidFill>
                <a:srgbClr val="1F4E79"/>
              </a:solidFill>
            </a:endParaRPr>
          </a:p>
          <a:p>
            <a:pPr marL="185738" algn="just"/>
            <a:r>
              <a:rPr lang="it-IT" sz="1600" b="1" dirty="0">
                <a:solidFill>
                  <a:srgbClr val="1F4E79"/>
                </a:solidFill>
              </a:rPr>
              <a:t>L’inserimento nel PTES 2018-2020 della Regione Campania non dà diritto al finanziamento richiesto. </a:t>
            </a:r>
            <a:endParaRPr lang="it-IT" sz="1600" b="1" dirty="0" smtClean="0">
              <a:solidFill>
                <a:srgbClr val="1F4E79"/>
              </a:solidFill>
            </a:endParaRPr>
          </a:p>
          <a:p>
            <a:pPr marL="185738" algn="just"/>
            <a:endParaRPr lang="it-IT" sz="600" dirty="0">
              <a:solidFill>
                <a:srgbClr val="1F4E79"/>
              </a:solidFill>
            </a:endParaRPr>
          </a:p>
          <a:p>
            <a:pPr marL="185738" algn="just"/>
            <a:r>
              <a:rPr lang="it-IT" sz="1600" b="1" dirty="0" smtClean="0">
                <a:solidFill>
                  <a:srgbClr val="1F4E79"/>
                </a:solidFill>
              </a:rPr>
              <a:t>IL PTES 2018-2020 DELLA REGIONE CAMPANIA È AGGIORNATO CON CADENZA ANNUALE NEL 2019 E NEL 2020. </a:t>
            </a:r>
          </a:p>
          <a:p>
            <a:pPr marL="185738" algn="just"/>
            <a:endParaRPr lang="it-IT" sz="700" dirty="0">
              <a:solidFill>
                <a:srgbClr val="1F4E79"/>
              </a:solidFill>
            </a:endParaRPr>
          </a:p>
          <a:p>
            <a:pPr marL="185738" algn="just"/>
            <a:r>
              <a:rPr lang="it-IT" sz="1600" dirty="0">
                <a:solidFill>
                  <a:srgbClr val="1F4E79"/>
                </a:solidFill>
              </a:rPr>
              <a:t>La </a:t>
            </a:r>
            <a:r>
              <a:rPr lang="it-IT" sz="1600" dirty="0">
                <a:solidFill>
                  <a:srgbClr val="FF0000"/>
                </a:solidFill>
              </a:rPr>
              <a:t>procedura di aggiornamento </a:t>
            </a:r>
            <a:r>
              <a:rPr lang="it-IT" sz="1600" dirty="0">
                <a:solidFill>
                  <a:srgbClr val="1F4E79"/>
                </a:solidFill>
              </a:rPr>
              <a:t>annuale è avviata con la pubblicazione di uno specifico Avviso pubblico. </a:t>
            </a:r>
            <a:endParaRPr lang="it-IT" sz="1600" dirty="0" smtClean="0">
              <a:solidFill>
                <a:srgbClr val="1F4E79"/>
              </a:solidFill>
            </a:endParaRPr>
          </a:p>
          <a:p>
            <a:pPr marL="185738" algn="just"/>
            <a:endParaRPr lang="it-IT" sz="600" dirty="0">
              <a:solidFill>
                <a:srgbClr val="1F4E79"/>
              </a:solidFill>
            </a:endParaRPr>
          </a:p>
          <a:p>
            <a:pPr marL="185738" algn="just"/>
            <a:r>
              <a:rPr lang="it-IT" sz="1600" dirty="0">
                <a:solidFill>
                  <a:srgbClr val="1F4E79"/>
                </a:solidFill>
              </a:rPr>
              <a:t>Nel corso di tale procedura, l’Ente </a:t>
            </a:r>
            <a:r>
              <a:rPr lang="it-IT" sz="1600" dirty="0">
                <a:solidFill>
                  <a:srgbClr val="FF0000"/>
                </a:solidFill>
              </a:rPr>
              <a:t>non </a:t>
            </a:r>
            <a:r>
              <a:rPr lang="it-IT" sz="1600" dirty="0" smtClean="0">
                <a:solidFill>
                  <a:srgbClr val="FF0000"/>
                </a:solidFill>
              </a:rPr>
              <a:t>può̀ </a:t>
            </a:r>
            <a:r>
              <a:rPr lang="it-IT" sz="1600" dirty="0">
                <a:solidFill>
                  <a:srgbClr val="FF0000"/>
                </a:solidFill>
              </a:rPr>
              <a:t>modificare l’oggetto della proposta progettuale originaria</a:t>
            </a:r>
            <a:r>
              <a:rPr lang="it-IT" sz="1600" dirty="0">
                <a:solidFill>
                  <a:srgbClr val="1F4E79"/>
                </a:solidFill>
              </a:rPr>
              <a:t>, ma ne </a:t>
            </a:r>
            <a:r>
              <a:rPr lang="it-IT" sz="1600" dirty="0" smtClean="0">
                <a:solidFill>
                  <a:srgbClr val="FF0000"/>
                </a:solidFill>
              </a:rPr>
              <a:t>può̀ </a:t>
            </a:r>
            <a:r>
              <a:rPr lang="it-IT" sz="1600" dirty="0">
                <a:solidFill>
                  <a:srgbClr val="FF0000"/>
                </a:solidFill>
              </a:rPr>
              <a:t>aggiornare il livello progettuale</a:t>
            </a:r>
            <a:r>
              <a:rPr lang="it-IT" sz="1600" dirty="0">
                <a:solidFill>
                  <a:srgbClr val="1F4E79"/>
                </a:solidFill>
              </a:rPr>
              <a:t>, il </a:t>
            </a:r>
            <a:r>
              <a:rPr lang="it-IT" sz="1600" dirty="0">
                <a:solidFill>
                  <a:srgbClr val="FF0000"/>
                </a:solidFill>
              </a:rPr>
              <a:t>relativo importo richiesto e la quota dell’eventuale co-finanziamento proposto. Sulla base delle integrazioni pervenute sono aggiornati i punteggi attribuiti. </a:t>
            </a:r>
          </a:p>
          <a:p>
            <a:pPr marL="185738" algn="just"/>
            <a:endParaRPr lang="it-IT" sz="1600" dirty="0"/>
          </a:p>
        </p:txBody>
      </p:sp>
      <p:sp>
        <p:nvSpPr>
          <p:cNvPr id="19" name="CasellaDiTesto 18"/>
          <p:cNvSpPr txBox="1"/>
          <p:nvPr/>
        </p:nvSpPr>
        <p:spPr>
          <a:xfrm>
            <a:off x="562708" y="288458"/>
            <a:ext cx="7631723" cy="566309"/>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a:t>
            </a:r>
            <a:r>
              <a:rPr lang="it-IT" sz="2800" dirty="0" smtClean="0">
                <a:solidFill>
                  <a:schemeClr val="accent1">
                    <a:lumMod val="50000"/>
                  </a:schemeClr>
                </a:solidFill>
              </a:rPr>
              <a:t>10 – Procedura di selezione e aggiornamento </a:t>
            </a:r>
            <a:endParaRPr lang="it-IT" sz="2800" dirty="0">
              <a:solidFill>
                <a:schemeClr val="accent1">
                  <a:lumMod val="50000"/>
                </a:schemeClr>
              </a:solidFill>
            </a:endParaRPr>
          </a:p>
        </p:txBody>
      </p:sp>
      <p:sp>
        <p:nvSpPr>
          <p:cNvPr id="21" name="CasellaDiTesto 20"/>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3" name="CasellaDiTesto 22"/>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4" name="CasellaDiTesto 2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5" name="CasellaDiTesto 2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6" name="CasellaDiTesto 25"/>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7" name="CasellaDiTesto 26"/>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9" name="CasellaDiTesto 28"/>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8" name="CasellaDiTesto 37"/>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39" name="CasellaDiTesto 38"/>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0" name="CasellaDiTesto 3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1" name="CasellaDiTesto 40"/>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2" name="CasellaDiTesto 41"/>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3" name="CasellaDiTesto 42"/>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4" name="Connettore 1 43"/>
          <p:cNvCxnSpPr/>
          <p:nvPr/>
        </p:nvCxnSpPr>
        <p:spPr>
          <a:xfrm flipV="1">
            <a:off x="9245914" y="4378751"/>
            <a:ext cx="2518194" cy="760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616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21</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562708" y="288458"/>
            <a:ext cx="7631723" cy="542584"/>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a:t>
            </a:r>
            <a:r>
              <a:rPr lang="it-IT" sz="2800" dirty="0" smtClean="0">
                <a:solidFill>
                  <a:schemeClr val="accent1">
                    <a:lumMod val="50000"/>
                  </a:schemeClr>
                </a:solidFill>
              </a:rPr>
              <a:t>11 – Contributo massimo concedibile </a:t>
            </a:r>
            <a:endParaRPr lang="it-IT" sz="2800" dirty="0">
              <a:solidFill>
                <a:schemeClr val="accent1">
                  <a:lumMod val="50000"/>
                </a:schemeClr>
              </a:solidFill>
            </a:endParaRPr>
          </a:p>
        </p:txBody>
      </p:sp>
      <p:sp>
        <p:nvSpPr>
          <p:cNvPr id="20" name="Rettangolo 19"/>
          <p:cNvSpPr/>
          <p:nvPr/>
        </p:nvSpPr>
        <p:spPr>
          <a:xfrm>
            <a:off x="282996" y="1195155"/>
            <a:ext cx="8261583" cy="4801315"/>
          </a:xfrm>
          <a:prstGeom prst="rect">
            <a:avLst/>
          </a:prstGeom>
        </p:spPr>
        <p:txBody>
          <a:bodyPr wrap="square">
            <a:spAutoFit/>
          </a:bodyPr>
          <a:lstStyle/>
          <a:p>
            <a:pPr marL="185738" algn="just"/>
            <a:r>
              <a:rPr lang="it-IT" sz="1600" dirty="0">
                <a:solidFill>
                  <a:srgbClr val="1F4E79"/>
                </a:solidFill>
              </a:rPr>
              <a:t>Per le </a:t>
            </a:r>
            <a:r>
              <a:rPr lang="it-IT" sz="1600" dirty="0" smtClean="0">
                <a:solidFill>
                  <a:srgbClr val="1F4E79"/>
                </a:solidFill>
              </a:rPr>
              <a:t>finalità̀ </a:t>
            </a:r>
            <a:r>
              <a:rPr lang="it-IT" sz="1600" dirty="0">
                <a:solidFill>
                  <a:srgbClr val="1F4E79"/>
                </a:solidFill>
              </a:rPr>
              <a:t>di cui al presente articolo, la denominazione degli interventi progettati deve essere ricondotta a quanto indicato nell’articolo 3 del </a:t>
            </a:r>
            <a:r>
              <a:rPr lang="it-IT" sz="1600" dirty="0" err="1" smtClean="0">
                <a:solidFill>
                  <a:srgbClr val="1F4E79"/>
                </a:solidFill>
              </a:rPr>
              <a:t>d.P.R</a:t>
            </a:r>
            <a:r>
              <a:rPr lang="it-IT" sz="1600" dirty="0" err="1">
                <a:solidFill>
                  <a:srgbClr val="1F4E79"/>
                </a:solidFill>
              </a:rPr>
              <a:t>.</a:t>
            </a:r>
            <a:r>
              <a:rPr lang="it-IT" sz="1600" dirty="0">
                <a:solidFill>
                  <a:srgbClr val="1F4E79"/>
                </a:solidFill>
              </a:rPr>
              <a:t> 6 giugno 2001, n. 380</a:t>
            </a:r>
            <a:r>
              <a:rPr lang="it-IT" sz="1600" dirty="0" smtClean="0">
                <a:solidFill>
                  <a:srgbClr val="1F4E79"/>
                </a:solidFill>
              </a:rPr>
              <a:t>.</a:t>
            </a:r>
          </a:p>
          <a:p>
            <a:pPr marL="185738" algn="just"/>
            <a:endParaRPr lang="it-IT" sz="600" dirty="0">
              <a:solidFill>
                <a:srgbClr val="1F4E79"/>
              </a:solidFill>
            </a:endParaRPr>
          </a:p>
          <a:p>
            <a:pPr marL="185738" algn="just"/>
            <a:r>
              <a:rPr lang="it-IT" sz="1600" dirty="0" smtClean="0">
                <a:solidFill>
                  <a:srgbClr val="1F4E79"/>
                </a:solidFill>
              </a:rPr>
              <a:t>L’entità </a:t>
            </a:r>
            <a:r>
              <a:rPr lang="it-IT" sz="1600" dirty="0">
                <a:solidFill>
                  <a:srgbClr val="1F4E79"/>
                </a:solidFill>
              </a:rPr>
              <a:t>del contributo massimo, comprensivo di tutte le somme a disposizione e dell’IVA, calcolato sulla base del </a:t>
            </a:r>
            <a:r>
              <a:rPr lang="it-IT" sz="1600" dirty="0" smtClean="0">
                <a:solidFill>
                  <a:srgbClr val="1F4E79"/>
                </a:solidFill>
              </a:rPr>
              <a:t>QE </a:t>
            </a:r>
            <a:r>
              <a:rPr lang="it-IT" sz="1600" dirty="0">
                <a:solidFill>
                  <a:srgbClr val="1F4E79"/>
                </a:solidFill>
              </a:rPr>
              <a:t>dell’ultima fase progettuale </a:t>
            </a:r>
            <a:r>
              <a:rPr lang="it-IT" sz="1600" dirty="0" smtClean="0">
                <a:solidFill>
                  <a:srgbClr val="1F4E79"/>
                </a:solidFill>
              </a:rPr>
              <a:t>approvata, </a:t>
            </a:r>
            <a:r>
              <a:rPr lang="it-IT" sz="1600" dirty="0">
                <a:solidFill>
                  <a:srgbClr val="1F4E79"/>
                </a:solidFill>
              </a:rPr>
              <a:t>è fissato come in appresso</a:t>
            </a:r>
            <a:r>
              <a:rPr lang="it-IT" sz="1600" dirty="0" smtClean="0">
                <a:solidFill>
                  <a:srgbClr val="1F4E79"/>
                </a:solidFill>
              </a:rPr>
              <a:t>.</a:t>
            </a:r>
          </a:p>
          <a:p>
            <a:pPr marL="185738" algn="just"/>
            <a:endParaRPr lang="it-IT" sz="1600" dirty="0">
              <a:solidFill>
                <a:srgbClr val="1F4E79"/>
              </a:solidFill>
            </a:endParaRPr>
          </a:p>
          <a:p>
            <a:pPr marL="185738" algn="just"/>
            <a:r>
              <a:rPr lang="it-IT" sz="1600" dirty="0" smtClean="0">
                <a:solidFill>
                  <a:srgbClr val="1F4E79"/>
                </a:solidFill>
              </a:rPr>
              <a:t>“</a:t>
            </a:r>
            <a:r>
              <a:rPr lang="it-IT" b="1" dirty="0" smtClean="0">
                <a:solidFill>
                  <a:srgbClr val="1F4E79"/>
                </a:solidFill>
              </a:rPr>
              <a:t>NUOVE COSTRUZIONI</a:t>
            </a:r>
            <a:r>
              <a:rPr lang="it-IT" sz="1600" dirty="0" smtClean="0">
                <a:solidFill>
                  <a:srgbClr val="1F4E79"/>
                </a:solidFill>
              </a:rPr>
              <a:t>” (art.3 co.1 </a:t>
            </a:r>
            <a:r>
              <a:rPr lang="it-IT" sz="1600" dirty="0" err="1" smtClean="0">
                <a:solidFill>
                  <a:srgbClr val="1F4E79"/>
                </a:solidFill>
              </a:rPr>
              <a:t>lett</a:t>
            </a:r>
            <a:r>
              <a:rPr lang="it-IT" sz="1600" dirty="0" smtClean="0">
                <a:solidFill>
                  <a:srgbClr val="1F4E79"/>
                </a:solidFill>
              </a:rPr>
              <a:t>. e, </a:t>
            </a:r>
            <a:r>
              <a:rPr lang="it-IT" sz="1600" dirty="0" err="1" smtClean="0">
                <a:solidFill>
                  <a:srgbClr val="1F4E79"/>
                </a:solidFill>
              </a:rPr>
              <a:t>d.P.R.</a:t>
            </a:r>
            <a:r>
              <a:rPr lang="it-IT" sz="1600" dirty="0" smtClean="0">
                <a:solidFill>
                  <a:srgbClr val="1F4E79"/>
                </a:solidFill>
              </a:rPr>
              <a:t> 6 giugno 2001, n. 380) </a:t>
            </a:r>
            <a:r>
              <a:rPr lang="it-IT" sz="1600" u="sng" dirty="0" smtClean="0">
                <a:solidFill>
                  <a:srgbClr val="1F4E79"/>
                </a:solidFill>
              </a:rPr>
              <a:t>E</a:t>
            </a:r>
            <a:r>
              <a:rPr lang="it-IT" sz="1600" dirty="0" smtClean="0">
                <a:solidFill>
                  <a:srgbClr val="1F4E79"/>
                </a:solidFill>
              </a:rPr>
              <a:t> nel caso di </a:t>
            </a:r>
            <a:r>
              <a:rPr lang="it-IT" sz="1600" u="sng" dirty="0" smtClean="0">
                <a:solidFill>
                  <a:srgbClr val="1F4E79"/>
                </a:solidFill>
              </a:rPr>
              <a:t>SOSTITUZIONE EDILIZIA, A CUI SONO ASSOCIATE ATTIVITÀ̀ DI DEMOLIZIONE DELL’IMMOBILE ESISTENTE</a:t>
            </a:r>
          </a:p>
          <a:p>
            <a:pPr marL="185738" algn="ctr"/>
            <a:r>
              <a:rPr lang="it-IT" sz="1600" dirty="0" smtClean="0">
                <a:solidFill>
                  <a:srgbClr val="1F4E79"/>
                </a:solidFill>
              </a:rPr>
              <a:t>CONTRIBUTO MAX  = </a:t>
            </a:r>
            <a:r>
              <a:rPr lang="it-IT" b="1" dirty="0" smtClean="0">
                <a:solidFill>
                  <a:srgbClr val="1F4E79"/>
                </a:solidFill>
              </a:rPr>
              <a:t>1.500,00</a:t>
            </a:r>
            <a:r>
              <a:rPr lang="it-IT" sz="1600" dirty="0" smtClean="0">
                <a:solidFill>
                  <a:srgbClr val="1F4E79"/>
                </a:solidFill>
              </a:rPr>
              <a:t> €/m</a:t>
            </a:r>
            <a:r>
              <a:rPr lang="it-IT" sz="1600" baseline="30000" dirty="0" smtClean="0">
                <a:solidFill>
                  <a:srgbClr val="1F4E79"/>
                </a:solidFill>
              </a:rPr>
              <a:t>2</a:t>
            </a:r>
          </a:p>
          <a:p>
            <a:pPr marL="185738" algn="ctr"/>
            <a:endParaRPr lang="it-IT" sz="1600" dirty="0">
              <a:solidFill>
                <a:srgbClr val="1F4E79"/>
              </a:solidFill>
            </a:endParaRPr>
          </a:p>
          <a:p>
            <a:pPr marL="185738" algn="just"/>
            <a:r>
              <a:rPr lang="it-IT" sz="1600" dirty="0">
                <a:solidFill>
                  <a:srgbClr val="1F4E79"/>
                </a:solidFill>
              </a:rPr>
              <a:t>“</a:t>
            </a:r>
            <a:r>
              <a:rPr lang="it-IT" b="1" dirty="0">
                <a:solidFill>
                  <a:srgbClr val="1F4E79"/>
                </a:solidFill>
              </a:rPr>
              <a:t>NUOVE COSTRUZIONI</a:t>
            </a:r>
            <a:r>
              <a:rPr lang="it-IT" sz="1600" dirty="0">
                <a:solidFill>
                  <a:srgbClr val="1F4E79"/>
                </a:solidFill>
              </a:rPr>
              <a:t>” (art.3 co.1 </a:t>
            </a:r>
            <a:r>
              <a:rPr lang="it-IT" sz="1600" dirty="0" err="1">
                <a:solidFill>
                  <a:srgbClr val="1F4E79"/>
                </a:solidFill>
              </a:rPr>
              <a:t>lett</a:t>
            </a:r>
            <a:r>
              <a:rPr lang="it-IT" sz="1600" dirty="0" smtClean="0">
                <a:solidFill>
                  <a:srgbClr val="1F4E79"/>
                </a:solidFill>
              </a:rPr>
              <a:t>. e, </a:t>
            </a:r>
            <a:r>
              <a:rPr lang="it-IT" sz="1600" dirty="0" err="1">
                <a:solidFill>
                  <a:srgbClr val="1F4E79"/>
                </a:solidFill>
              </a:rPr>
              <a:t>d.P.R.</a:t>
            </a:r>
            <a:r>
              <a:rPr lang="it-IT" sz="1600" dirty="0">
                <a:solidFill>
                  <a:srgbClr val="1F4E79"/>
                </a:solidFill>
              </a:rPr>
              <a:t> 6 giugno 2001, n. 380) </a:t>
            </a:r>
            <a:r>
              <a:rPr lang="it-IT" sz="1600" u="sng" dirty="0" smtClean="0">
                <a:solidFill>
                  <a:srgbClr val="1F4E79"/>
                </a:solidFill>
              </a:rPr>
              <a:t>E</a:t>
            </a:r>
            <a:r>
              <a:rPr lang="it-IT" sz="1600" dirty="0" smtClean="0">
                <a:solidFill>
                  <a:srgbClr val="1F4E79"/>
                </a:solidFill>
              </a:rPr>
              <a:t> </a:t>
            </a:r>
            <a:r>
              <a:rPr lang="it-IT" sz="1600" dirty="0">
                <a:solidFill>
                  <a:srgbClr val="1F4E79"/>
                </a:solidFill>
              </a:rPr>
              <a:t>nel caso di </a:t>
            </a:r>
            <a:r>
              <a:rPr lang="it-IT" sz="1600" u="sng" dirty="0" smtClean="0">
                <a:solidFill>
                  <a:srgbClr val="1F4E79"/>
                </a:solidFill>
              </a:rPr>
              <a:t>SOSTITUZIONE EDILIZIA, A CUI NON SONO ASSOCIATE ATTIVITÀ̀ DI DEMOLIZIONE DELL’IMMOBILE ESISTENTE</a:t>
            </a:r>
          </a:p>
          <a:p>
            <a:pPr marL="185738" algn="ctr"/>
            <a:r>
              <a:rPr lang="it-IT" sz="1600" dirty="0" smtClean="0">
                <a:solidFill>
                  <a:srgbClr val="1F4E79"/>
                </a:solidFill>
              </a:rPr>
              <a:t>CONTRIBUTO </a:t>
            </a:r>
            <a:r>
              <a:rPr lang="it-IT" sz="1600" dirty="0">
                <a:solidFill>
                  <a:srgbClr val="1F4E79"/>
                </a:solidFill>
              </a:rPr>
              <a:t>MAX  = </a:t>
            </a:r>
            <a:r>
              <a:rPr lang="it-IT" b="1" dirty="0" smtClean="0">
                <a:solidFill>
                  <a:srgbClr val="1F4E79"/>
                </a:solidFill>
              </a:rPr>
              <a:t>1.400,00</a:t>
            </a:r>
            <a:r>
              <a:rPr lang="it-IT" sz="1600" dirty="0" smtClean="0">
                <a:solidFill>
                  <a:srgbClr val="1F4E79"/>
                </a:solidFill>
              </a:rPr>
              <a:t> €/</a:t>
            </a:r>
            <a:r>
              <a:rPr lang="it-IT" sz="1600" dirty="0">
                <a:solidFill>
                  <a:srgbClr val="1F4E79"/>
                </a:solidFill>
              </a:rPr>
              <a:t>m</a:t>
            </a:r>
            <a:r>
              <a:rPr lang="it-IT" sz="1600" baseline="30000" dirty="0">
                <a:solidFill>
                  <a:srgbClr val="1F4E79"/>
                </a:solidFill>
              </a:rPr>
              <a:t>2</a:t>
            </a:r>
          </a:p>
          <a:p>
            <a:pPr marL="185738" algn="ctr"/>
            <a:endParaRPr lang="it-IT" sz="1600" dirty="0" smtClean="0">
              <a:solidFill>
                <a:srgbClr val="1F4E79"/>
              </a:solidFill>
            </a:endParaRPr>
          </a:p>
          <a:p>
            <a:pPr marL="185738" algn="just"/>
            <a:r>
              <a:rPr lang="it-IT" sz="1600" dirty="0" smtClean="0">
                <a:solidFill>
                  <a:srgbClr val="1F4E79"/>
                </a:solidFill>
              </a:rPr>
              <a:t>“</a:t>
            </a:r>
            <a:r>
              <a:rPr lang="it-IT" b="1" dirty="0" smtClean="0">
                <a:solidFill>
                  <a:srgbClr val="1F4E79"/>
                </a:solidFill>
              </a:rPr>
              <a:t>RISTRUTTURAZIONE EDILIZIA</a:t>
            </a:r>
            <a:r>
              <a:rPr lang="it-IT" sz="1600" dirty="0" smtClean="0">
                <a:solidFill>
                  <a:srgbClr val="1F4E79"/>
                </a:solidFill>
              </a:rPr>
              <a:t>” (art.3 co.1 </a:t>
            </a:r>
            <a:r>
              <a:rPr lang="it-IT" sz="1600" dirty="0" err="1" smtClean="0">
                <a:solidFill>
                  <a:srgbClr val="1F4E79"/>
                </a:solidFill>
              </a:rPr>
              <a:t>lett</a:t>
            </a:r>
            <a:r>
              <a:rPr lang="it-IT" sz="1600" dirty="0" smtClean="0">
                <a:solidFill>
                  <a:srgbClr val="1F4E79"/>
                </a:solidFill>
              </a:rPr>
              <a:t>. d, </a:t>
            </a:r>
            <a:r>
              <a:rPr lang="it-IT" sz="1600" dirty="0" err="1">
                <a:solidFill>
                  <a:srgbClr val="1F4E79"/>
                </a:solidFill>
              </a:rPr>
              <a:t>d.P.R.</a:t>
            </a:r>
            <a:r>
              <a:rPr lang="it-IT" sz="1600" dirty="0">
                <a:solidFill>
                  <a:srgbClr val="1F4E79"/>
                </a:solidFill>
              </a:rPr>
              <a:t> 6 giugno 2001, n. 380</a:t>
            </a:r>
            <a:r>
              <a:rPr lang="it-IT" sz="1600" dirty="0" smtClean="0">
                <a:solidFill>
                  <a:srgbClr val="1F4E79"/>
                </a:solidFill>
              </a:rPr>
              <a:t>), </a:t>
            </a:r>
            <a:r>
              <a:rPr lang="it-IT" sz="1600" u="sng" dirty="0" smtClean="0">
                <a:solidFill>
                  <a:srgbClr val="1F4E79"/>
                </a:solidFill>
              </a:rPr>
              <a:t>FATTA ECCEZIONE PER LE SOSTITUZIONI EDILIZIE</a:t>
            </a:r>
          </a:p>
          <a:p>
            <a:pPr marL="185738" algn="ctr"/>
            <a:r>
              <a:rPr lang="it-IT" sz="1600" dirty="0" smtClean="0">
                <a:solidFill>
                  <a:srgbClr val="1F4E79"/>
                </a:solidFill>
              </a:rPr>
              <a:t>CONTRIBUTO </a:t>
            </a:r>
            <a:r>
              <a:rPr lang="it-IT" sz="1600" dirty="0">
                <a:solidFill>
                  <a:srgbClr val="1F4E79"/>
                </a:solidFill>
              </a:rPr>
              <a:t>MAX  = </a:t>
            </a:r>
            <a:r>
              <a:rPr lang="it-IT" b="1" dirty="0" smtClean="0">
                <a:solidFill>
                  <a:srgbClr val="1F4E79"/>
                </a:solidFill>
              </a:rPr>
              <a:t>1.000,00</a:t>
            </a:r>
            <a:r>
              <a:rPr lang="it-IT" sz="1600" dirty="0" smtClean="0">
                <a:solidFill>
                  <a:srgbClr val="1F4E79"/>
                </a:solidFill>
              </a:rPr>
              <a:t> </a:t>
            </a:r>
            <a:r>
              <a:rPr lang="it-IT" sz="1600" dirty="0">
                <a:solidFill>
                  <a:srgbClr val="1F4E79"/>
                </a:solidFill>
              </a:rPr>
              <a:t>€</a:t>
            </a:r>
            <a:r>
              <a:rPr lang="it-IT" sz="1600" dirty="0" smtClean="0">
                <a:solidFill>
                  <a:srgbClr val="1F4E79"/>
                </a:solidFill>
              </a:rPr>
              <a:t>/</a:t>
            </a:r>
            <a:r>
              <a:rPr lang="it-IT" sz="1600" dirty="0">
                <a:solidFill>
                  <a:srgbClr val="1F4E79"/>
                </a:solidFill>
              </a:rPr>
              <a:t>m</a:t>
            </a:r>
            <a:r>
              <a:rPr lang="it-IT" sz="1600" baseline="30000" dirty="0">
                <a:solidFill>
                  <a:srgbClr val="1F4E79"/>
                </a:solidFill>
              </a:rPr>
              <a:t>2</a:t>
            </a:r>
          </a:p>
        </p:txBody>
      </p:sp>
      <p:sp>
        <p:nvSpPr>
          <p:cNvPr id="23" name="CasellaDiTesto 22"/>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4" name="CasellaDiTesto 23"/>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5" name="CasellaDiTesto 24"/>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7" name="CasellaDiTesto 26"/>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9" name="CasellaDiTesto 28"/>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38" name="CasellaDiTesto 37"/>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39" name="CasellaDiTesto 38"/>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0" name="CasellaDiTesto 39"/>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1" name="CasellaDiTesto 40"/>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2" name="CasellaDiTesto 41"/>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3" name="CasellaDiTesto 42"/>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4" name="CasellaDiTesto 43"/>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5" name="CasellaDiTesto 44"/>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6" name="Connettore 1 45"/>
          <p:cNvCxnSpPr/>
          <p:nvPr/>
        </p:nvCxnSpPr>
        <p:spPr>
          <a:xfrm>
            <a:off x="9255439" y="4692720"/>
            <a:ext cx="196354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838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8877"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22</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562708" y="288458"/>
            <a:ext cx="7631723" cy="542584"/>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a:t>
            </a:r>
            <a:r>
              <a:rPr lang="it-IT" sz="2800" dirty="0" smtClean="0">
                <a:solidFill>
                  <a:schemeClr val="accent1">
                    <a:lumMod val="50000"/>
                  </a:schemeClr>
                </a:solidFill>
              </a:rPr>
              <a:t>11 – Contributo massimo concedibile </a:t>
            </a:r>
            <a:endParaRPr lang="it-IT" sz="2800" dirty="0">
              <a:solidFill>
                <a:schemeClr val="accent1">
                  <a:lumMod val="50000"/>
                </a:schemeClr>
              </a:solidFill>
            </a:endParaRPr>
          </a:p>
        </p:txBody>
      </p:sp>
      <p:sp>
        <p:nvSpPr>
          <p:cNvPr id="18" name="Rettangolo 17"/>
          <p:cNvSpPr/>
          <p:nvPr/>
        </p:nvSpPr>
        <p:spPr>
          <a:xfrm>
            <a:off x="282996" y="1189562"/>
            <a:ext cx="8261583" cy="5070619"/>
          </a:xfrm>
          <a:prstGeom prst="rect">
            <a:avLst/>
          </a:prstGeom>
        </p:spPr>
        <p:txBody>
          <a:bodyPr wrap="square">
            <a:spAutoFit/>
          </a:bodyPr>
          <a:lstStyle/>
          <a:p>
            <a:pPr marL="185738" algn="just"/>
            <a:r>
              <a:rPr lang="it-IT" sz="1600" dirty="0" smtClean="0">
                <a:solidFill>
                  <a:srgbClr val="1F4E79"/>
                </a:solidFill>
              </a:rPr>
              <a:t>“</a:t>
            </a:r>
            <a:r>
              <a:rPr lang="it-IT" b="1" dirty="0" smtClean="0">
                <a:solidFill>
                  <a:srgbClr val="1F4E79"/>
                </a:solidFill>
              </a:rPr>
              <a:t>RESTAURO E RISANAMENTO CONSERVATIVO</a:t>
            </a:r>
            <a:r>
              <a:rPr lang="it-IT" sz="1600" dirty="0" smtClean="0">
                <a:solidFill>
                  <a:srgbClr val="1F4E79"/>
                </a:solidFill>
              </a:rPr>
              <a:t>” </a:t>
            </a:r>
            <a:r>
              <a:rPr lang="it-IT" sz="1600" dirty="0">
                <a:solidFill>
                  <a:srgbClr val="1F4E79"/>
                </a:solidFill>
              </a:rPr>
              <a:t>(art.3 co.1 </a:t>
            </a:r>
            <a:r>
              <a:rPr lang="it-IT" sz="1600" dirty="0" err="1">
                <a:solidFill>
                  <a:srgbClr val="1F4E79"/>
                </a:solidFill>
              </a:rPr>
              <a:t>lett</a:t>
            </a:r>
            <a:r>
              <a:rPr lang="it-IT" sz="1600" dirty="0" smtClean="0">
                <a:solidFill>
                  <a:srgbClr val="1F4E79"/>
                </a:solidFill>
              </a:rPr>
              <a:t>. c, </a:t>
            </a:r>
            <a:r>
              <a:rPr lang="it-IT" sz="1600" dirty="0" err="1">
                <a:solidFill>
                  <a:srgbClr val="1F4E79"/>
                </a:solidFill>
              </a:rPr>
              <a:t>d.P.R.</a:t>
            </a:r>
            <a:r>
              <a:rPr lang="it-IT" sz="1600" dirty="0">
                <a:solidFill>
                  <a:srgbClr val="1F4E79"/>
                </a:solidFill>
              </a:rPr>
              <a:t> 6 giugno 2001, n. 380</a:t>
            </a:r>
            <a:r>
              <a:rPr lang="it-IT" sz="1600" dirty="0" smtClean="0">
                <a:solidFill>
                  <a:srgbClr val="1F4E79"/>
                </a:solidFill>
              </a:rPr>
              <a:t>),</a:t>
            </a:r>
          </a:p>
          <a:p>
            <a:pPr marL="185738" algn="ctr"/>
            <a:r>
              <a:rPr lang="it-IT" sz="1600" dirty="0">
                <a:solidFill>
                  <a:srgbClr val="1F4E79"/>
                </a:solidFill>
              </a:rPr>
              <a:t>CONTRIBUTO MAX  = </a:t>
            </a:r>
            <a:r>
              <a:rPr lang="it-IT" b="1" dirty="0" smtClean="0">
                <a:solidFill>
                  <a:srgbClr val="1F4E79"/>
                </a:solidFill>
              </a:rPr>
              <a:t>800,00</a:t>
            </a:r>
            <a:r>
              <a:rPr lang="it-IT" sz="1600" dirty="0" smtClean="0">
                <a:solidFill>
                  <a:srgbClr val="1F4E79"/>
                </a:solidFill>
              </a:rPr>
              <a:t> </a:t>
            </a:r>
            <a:r>
              <a:rPr lang="it-IT" sz="1600" dirty="0">
                <a:solidFill>
                  <a:srgbClr val="1F4E79"/>
                </a:solidFill>
              </a:rPr>
              <a:t>€</a:t>
            </a:r>
            <a:r>
              <a:rPr lang="it-IT" sz="1600" dirty="0" smtClean="0">
                <a:solidFill>
                  <a:srgbClr val="1F4E79"/>
                </a:solidFill>
              </a:rPr>
              <a:t>/</a:t>
            </a:r>
            <a:r>
              <a:rPr lang="it-IT" sz="1600" dirty="0">
                <a:solidFill>
                  <a:srgbClr val="1F4E79"/>
                </a:solidFill>
              </a:rPr>
              <a:t>m</a:t>
            </a:r>
            <a:r>
              <a:rPr lang="it-IT" sz="1600" baseline="30000" dirty="0">
                <a:solidFill>
                  <a:srgbClr val="1F4E79"/>
                </a:solidFill>
              </a:rPr>
              <a:t>2</a:t>
            </a:r>
          </a:p>
          <a:p>
            <a:pPr marL="185738" algn="just"/>
            <a:endParaRPr lang="it-IT" sz="1600" dirty="0">
              <a:solidFill>
                <a:srgbClr val="1F4E79"/>
              </a:solidFill>
            </a:endParaRPr>
          </a:p>
          <a:p>
            <a:pPr marL="185738"/>
            <a:r>
              <a:rPr lang="it-IT" sz="1600" dirty="0" smtClean="0">
                <a:solidFill>
                  <a:srgbClr val="1F4E79"/>
                </a:solidFill>
              </a:rPr>
              <a:t>“</a:t>
            </a:r>
            <a:r>
              <a:rPr lang="it-IT" b="1" dirty="0" smtClean="0">
                <a:solidFill>
                  <a:srgbClr val="1F4E79"/>
                </a:solidFill>
              </a:rPr>
              <a:t>MANUTENZIONE STRAORDINARIA</a:t>
            </a:r>
            <a:r>
              <a:rPr lang="it-IT" sz="1600" dirty="0" smtClean="0">
                <a:solidFill>
                  <a:srgbClr val="1F4E79"/>
                </a:solidFill>
              </a:rPr>
              <a:t>” </a:t>
            </a:r>
            <a:r>
              <a:rPr lang="it-IT" sz="1600" dirty="0">
                <a:solidFill>
                  <a:srgbClr val="1F4E79"/>
                </a:solidFill>
              </a:rPr>
              <a:t>(art.3 co.1 </a:t>
            </a:r>
            <a:r>
              <a:rPr lang="it-IT" sz="1600" dirty="0" err="1">
                <a:solidFill>
                  <a:srgbClr val="1F4E79"/>
                </a:solidFill>
              </a:rPr>
              <a:t>lett</a:t>
            </a:r>
            <a:r>
              <a:rPr lang="it-IT" sz="1600" dirty="0" smtClean="0">
                <a:solidFill>
                  <a:srgbClr val="1F4E79"/>
                </a:solidFill>
              </a:rPr>
              <a:t>. B, </a:t>
            </a:r>
            <a:r>
              <a:rPr lang="it-IT" sz="1600" dirty="0" err="1">
                <a:solidFill>
                  <a:srgbClr val="1F4E79"/>
                </a:solidFill>
              </a:rPr>
              <a:t>d.P.R.</a:t>
            </a:r>
            <a:r>
              <a:rPr lang="it-IT" sz="1600" dirty="0">
                <a:solidFill>
                  <a:srgbClr val="1F4E79"/>
                </a:solidFill>
              </a:rPr>
              <a:t> 6 giugno 2001, n. </a:t>
            </a:r>
            <a:r>
              <a:rPr lang="it-IT" sz="1600" dirty="0" smtClean="0">
                <a:solidFill>
                  <a:srgbClr val="1F4E79"/>
                </a:solidFill>
              </a:rPr>
              <a:t>380),</a:t>
            </a:r>
          </a:p>
          <a:p>
            <a:pPr marL="185738" algn="ctr"/>
            <a:r>
              <a:rPr lang="it-IT" sz="1600" dirty="0" smtClean="0">
                <a:solidFill>
                  <a:srgbClr val="1F4E79"/>
                </a:solidFill>
              </a:rPr>
              <a:t>CONTRIBUTO </a:t>
            </a:r>
            <a:r>
              <a:rPr lang="it-IT" sz="1600" dirty="0">
                <a:solidFill>
                  <a:srgbClr val="1F4E79"/>
                </a:solidFill>
              </a:rPr>
              <a:t>MAX  = </a:t>
            </a:r>
            <a:r>
              <a:rPr lang="it-IT" b="1" dirty="0" smtClean="0">
                <a:solidFill>
                  <a:srgbClr val="1F4E79"/>
                </a:solidFill>
              </a:rPr>
              <a:t>400,00</a:t>
            </a:r>
            <a:r>
              <a:rPr lang="it-IT" sz="1600" dirty="0" smtClean="0">
                <a:solidFill>
                  <a:srgbClr val="1F4E79"/>
                </a:solidFill>
              </a:rPr>
              <a:t> </a:t>
            </a:r>
            <a:r>
              <a:rPr lang="it-IT" sz="1600" dirty="0">
                <a:solidFill>
                  <a:srgbClr val="1F4E79"/>
                </a:solidFill>
              </a:rPr>
              <a:t>€</a:t>
            </a:r>
            <a:r>
              <a:rPr lang="it-IT" sz="1600" dirty="0" smtClean="0">
                <a:solidFill>
                  <a:srgbClr val="1F4E79"/>
                </a:solidFill>
              </a:rPr>
              <a:t>/</a:t>
            </a:r>
            <a:r>
              <a:rPr lang="it-IT" sz="1600" dirty="0">
                <a:solidFill>
                  <a:srgbClr val="1F4E79"/>
                </a:solidFill>
              </a:rPr>
              <a:t>m</a:t>
            </a:r>
            <a:r>
              <a:rPr lang="it-IT" sz="1600" baseline="30000" dirty="0">
                <a:solidFill>
                  <a:srgbClr val="1F4E79"/>
                </a:solidFill>
              </a:rPr>
              <a:t>2</a:t>
            </a:r>
          </a:p>
          <a:p>
            <a:pPr marL="185738" algn="ctr"/>
            <a:endParaRPr lang="it-IT" sz="1600" dirty="0">
              <a:solidFill>
                <a:srgbClr val="1F4E79"/>
              </a:solidFill>
            </a:endParaRPr>
          </a:p>
          <a:p>
            <a:pPr marL="185738" algn="just"/>
            <a:r>
              <a:rPr lang="it-IT" sz="1600" dirty="0" smtClean="0">
                <a:solidFill>
                  <a:srgbClr val="1F4E79"/>
                </a:solidFill>
              </a:rPr>
              <a:t>PER LE PROPOSTE PROGETTUALI RELATIVE AD IMMOBILI SOGGETTI A TUTELA </a:t>
            </a:r>
            <a:r>
              <a:rPr lang="it-IT" sz="1600" dirty="0">
                <a:solidFill>
                  <a:srgbClr val="1F4E79"/>
                </a:solidFill>
              </a:rPr>
              <a:t>ai sensi del vigente decreto legislativo 22 gennaio 2004, n. 42, </a:t>
            </a:r>
            <a:r>
              <a:rPr lang="it-IT" sz="1600" dirty="0" smtClean="0">
                <a:solidFill>
                  <a:srgbClr val="1F4E79"/>
                </a:solidFill>
              </a:rPr>
              <a:t>NON È FISSATO UN VALORE LIMITE UNITARIO. </a:t>
            </a:r>
          </a:p>
          <a:p>
            <a:pPr marL="185738" algn="just"/>
            <a:endParaRPr lang="it-IT" sz="800" dirty="0">
              <a:solidFill>
                <a:srgbClr val="1F4E79"/>
              </a:solidFill>
            </a:endParaRPr>
          </a:p>
          <a:p>
            <a:pPr marL="185738" algn="just">
              <a:lnSpc>
                <a:spcPct val="130000"/>
              </a:lnSpc>
            </a:pPr>
            <a:r>
              <a:rPr lang="it-IT" b="1" i="1" dirty="0">
                <a:solidFill>
                  <a:srgbClr val="1F4E79"/>
                </a:solidFill>
              </a:rPr>
              <a:t>Per il calcolo </a:t>
            </a:r>
            <a:r>
              <a:rPr lang="it-IT" b="1" i="1" dirty="0" smtClean="0">
                <a:solidFill>
                  <a:srgbClr val="1F4E79"/>
                </a:solidFill>
              </a:rPr>
              <a:t>dell’entità </a:t>
            </a:r>
            <a:r>
              <a:rPr lang="it-IT" b="1" i="1" dirty="0">
                <a:solidFill>
                  <a:srgbClr val="1F4E79"/>
                </a:solidFill>
              </a:rPr>
              <a:t>massima del contributo concedibile, </a:t>
            </a:r>
            <a:r>
              <a:rPr lang="it-IT" b="1" i="1" dirty="0" smtClean="0">
                <a:solidFill>
                  <a:srgbClr val="1F4E79"/>
                </a:solidFill>
              </a:rPr>
              <a:t>il </a:t>
            </a:r>
            <a:r>
              <a:rPr lang="it-IT" b="1" i="1" dirty="0">
                <a:solidFill>
                  <a:srgbClr val="1F4E79"/>
                </a:solidFill>
              </a:rPr>
              <a:t>valore limite unitario di cui ai commi </a:t>
            </a:r>
            <a:r>
              <a:rPr lang="it-IT" b="1" i="1" dirty="0">
                <a:solidFill>
                  <a:schemeClr val="accent1">
                    <a:lumMod val="50000"/>
                  </a:schemeClr>
                </a:solidFill>
              </a:rPr>
              <a:t>precedenti</a:t>
            </a:r>
            <a:r>
              <a:rPr lang="it-IT" b="1" i="1" dirty="0">
                <a:solidFill>
                  <a:srgbClr val="1F4E79"/>
                </a:solidFill>
              </a:rPr>
              <a:t> è moltiplicato per la </a:t>
            </a:r>
            <a:r>
              <a:rPr lang="it-IT" b="1" i="1" u="sng" dirty="0">
                <a:solidFill>
                  <a:srgbClr val="1F4E79"/>
                </a:solidFill>
              </a:rPr>
              <a:t>superficie totale</a:t>
            </a:r>
            <a:r>
              <a:rPr lang="it-IT" b="1" i="1" dirty="0">
                <a:solidFill>
                  <a:srgbClr val="1F4E79"/>
                </a:solidFill>
              </a:rPr>
              <a:t>, espressa in </a:t>
            </a:r>
            <a:r>
              <a:rPr lang="it-IT" b="1" i="1" dirty="0" smtClean="0">
                <a:solidFill>
                  <a:srgbClr val="1F4E79"/>
                </a:solidFill>
              </a:rPr>
              <a:t>m</a:t>
            </a:r>
            <a:r>
              <a:rPr lang="it-IT" b="1" i="1" baseline="30000" dirty="0" smtClean="0">
                <a:solidFill>
                  <a:srgbClr val="1F4E79"/>
                </a:solidFill>
              </a:rPr>
              <a:t>2</a:t>
            </a:r>
            <a:r>
              <a:rPr lang="it-IT" b="1" i="1" dirty="0" smtClean="0">
                <a:solidFill>
                  <a:srgbClr val="1F4E79"/>
                </a:solidFill>
              </a:rPr>
              <a:t>, degli </a:t>
            </a:r>
            <a:r>
              <a:rPr lang="it-IT" b="1" i="1" u="sng" dirty="0" smtClean="0">
                <a:solidFill>
                  <a:srgbClr val="1F4E79"/>
                </a:solidFill>
              </a:rPr>
              <a:t>impalcati strutturali che delimitano volumi utilizzati o da utilizzare per lo svolgimento di attività̀ scolastiche o di attività̀ ad essa funzionali</a:t>
            </a:r>
            <a:r>
              <a:rPr lang="it-IT" b="1" i="1" dirty="0" smtClean="0">
                <a:solidFill>
                  <a:srgbClr val="1F4E79"/>
                </a:solidFill>
              </a:rPr>
              <a:t>. Le rimanenti superfici strutturali delimitanti volumi tecnici possono essere conteggiate con un’aliquota del 25%. </a:t>
            </a:r>
          </a:p>
        </p:txBody>
      </p:sp>
      <p:sp>
        <p:nvSpPr>
          <p:cNvPr id="23" name="CasellaDiTesto 22"/>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4" name="CasellaDiTesto 23"/>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5" name="CasellaDiTesto 24"/>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6" name="CasellaDiTesto 25"/>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7" name="CasellaDiTesto 26"/>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9" name="CasellaDiTesto 2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38" name="CasellaDiTesto 37"/>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9" name="CasellaDiTesto 3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0" name="CasellaDiTesto 39"/>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1" name="CasellaDiTesto 40"/>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2" name="CasellaDiTesto 41"/>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3" name="CasellaDiTesto 42"/>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4" name="CasellaDiTesto 43"/>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5" name="Connettore 1 44"/>
          <p:cNvCxnSpPr/>
          <p:nvPr/>
        </p:nvCxnSpPr>
        <p:spPr>
          <a:xfrm>
            <a:off x="9255439" y="4692720"/>
            <a:ext cx="196354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913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8304"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23</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562708" y="288458"/>
            <a:ext cx="7631723" cy="542584"/>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a:t>
            </a:r>
            <a:r>
              <a:rPr lang="it-IT" sz="2800" dirty="0" smtClean="0">
                <a:solidFill>
                  <a:schemeClr val="accent1">
                    <a:lumMod val="50000"/>
                  </a:schemeClr>
                </a:solidFill>
              </a:rPr>
              <a:t>11 – Contributo massimo concedibile </a:t>
            </a:r>
            <a:endParaRPr lang="it-IT" sz="2800" dirty="0">
              <a:solidFill>
                <a:schemeClr val="accent1">
                  <a:lumMod val="50000"/>
                </a:schemeClr>
              </a:solidFill>
            </a:endParaRPr>
          </a:p>
        </p:txBody>
      </p:sp>
      <p:sp>
        <p:nvSpPr>
          <p:cNvPr id="20" name="Rettangolo 19"/>
          <p:cNvSpPr/>
          <p:nvPr/>
        </p:nvSpPr>
        <p:spPr>
          <a:xfrm>
            <a:off x="282996" y="1189562"/>
            <a:ext cx="8261583" cy="4196020"/>
          </a:xfrm>
          <a:prstGeom prst="rect">
            <a:avLst/>
          </a:prstGeom>
        </p:spPr>
        <p:txBody>
          <a:bodyPr wrap="square">
            <a:spAutoFit/>
          </a:bodyPr>
          <a:lstStyle/>
          <a:p>
            <a:pPr marL="185738" algn="just"/>
            <a:r>
              <a:rPr lang="it-IT" sz="1600" dirty="0" smtClean="0">
                <a:solidFill>
                  <a:srgbClr val="1F4E79"/>
                </a:solidFill>
              </a:rPr>
              <a:t>Nel </a:t>
            </a:r>
            <a:r>
              <a:rPr lang="it-IT" sz="1600" dirty="0">
                <a:solidFill>
                  <a:srgbClr val="1F4E79"/>
                </a:solidFill>
              </a:rPr>
              <a:t>caso di proposte progettuali relative ad </a:t>
            </a:r>
            <a:r>
              <a:rPr lang="it-IT" sz="1600" dirty="0">
                <a:solidFill>
                  <a:srgbClr val="FF0000"/>
                </a:solidFill>
              </a:rPr>
              <a:t>immobili adibiti a palestre</a:t>
            </a:r>
            <a:r>
              <a:rPr lang="it-IT" sz="1600" dirty="0">
                <a:solidFill>
                  <a:srgbClr val="1F4E79"/>
                </a:solidFill>
              </a:rPr>
              <a:t>, i valori limiti unitari sono invece i seguenti: </a:t>
            </a:r>
            <a:endParaRPr lang="it-IT" sz="1600" dirty="0" smtClean="0">
              <a:solidFill>
                <a:srgbClr val="1F4E79"/>
              </a:solidFill>
            </a:endParaRPr>
          </a:p>
          <a:p>
            <a:pPr marL="185738" algn="just"/>
            <a:endParaRPr lang="it-IT" sz="1600" dirty="0">
              <a:solidFill>
                <a:srgbClr val="1F4E79"/>
              </a:solidFill>
            </a:endParaRPr>
          </a:p>
          <a:p>
            <a:pPr marL="185738" algn="just"/>
            <a:r>
              <a:rPr lang="it-IT" sz="1600" dirty="0">
                <a:solidFill>
                  <a:srgbClr val="1F4E79"/>
                </a:solidFill>
              </a:rPr>
              <a:t>“</a:t>
            </a:r>
            <a:r>
              <a:rPr lang="it-IT" sz="1600" b="1" dirty="0">
                <a:solidFill>
                  <a:srgbClr val="1F4E79"/>
                </a:solidFill>
              </a:rPr>
              <a:t>NUOVE COSTRUZIONI</a:t>
            </a:r>
            <a:r>
              <a:rPr lang="it-IT" sz="1600" dirty="0">
                <a:solidFill>
                  <a:srgbClr val="1F4E79"/>
                </a:solidFill>
              </a:rPr>
              <a:t>” (art.3 co.1 </a:t>
            </a:r>
            <a:r>
              <a:rPr lang="it-IT" sz="1600" dirty="0" err="1">
                <a:solidFill>
                  <a:srgbClr val="1F4E79"/>
                </a:solidFill>
              </a:rPr>
              <a:t>lett</a:t>
            </a:r>
            <a:r>
              <a:rPr lang="it-IT" sz="1600" dirty="0">
                <a:solidFill>
                  <a:srgbClr val="1F4E79"/>
                </a:solidFill>
              </a:rPr>
              <a:t>. e, </a:t>
            </a:r>
            <a:r>
              <a:rPr lang="it-IT" sz="1600" dirty="0" err="1">
                <a:solidFill>
                  <a:srgbClr val="1F4E79"/>
                </a:solidFill>
              </a:rPr>
              <a:t>d.P.R.</a:t>
            </a:r>
            <a:r>
              <a:rPr lang="it-IT" sz="1600" dirty="0">
                <a:solidFill>
                  <a:srgbClr val="1F4E79"/>
                </a:solidFill>
              </a:rPr>
              <a:t> 6 giugno 2001, n. 380) </a:t>
            </a:r>
            <a:r>
              <a:rPr lang="it-IT" sz="1600" u="sng" dirty="0">
                <a:solidFill>
                  <a:srgbClr val="1F4E79"/>
                </a:solidFill>
              </a:rPr>
              <a:t>e</a:t>
            </a:r>
            <a:r>
              <a:rPr lang="it-IT" sz="1600" dirty="0">
                <a:solidFill>
                  <a:srgbClr val="1F4E79"/>
                </a:solidFill>
              </a:rPr>
              <a:t> nel caso di </a:t>
            </a:r>
            <a:r>
              <a:rPr lang="it-IT" sz="1600" u="sng" dirty="0">
                <a:solidFill>
                  <a:srgbClr val="1F4E79"/>
                </a:solidFill>
              </a:rPr>
              <a:t>sostituzione edilizia, a cui </a:t>
            </a:r>
            <a:r>
              <a:rPr lang="it-IT" sz="1600" u="sng" dirty="0" smtClean="0">
                <a:solidFill>
                  <a:srgbClr val="1F4E79"/>
                </a:solidFill>
              </a:rPr>
              <a:t>sono/non sono associate </a:t>
            </a:r>
            <a:r>
              <a:rPr lang="it-IT" sz="1600" u="sng" dirty="0">
                <a:solidFill>
                  <a:srgbClr val="1F4E79"/>
                </a:solidFill>
              </a:rPr>
              <a:t>attività̀ di demolizione dell’immobile esistente</a:t>
            </a:r>
          </a:p>
          <a:p>
            <a:pPr marL="185738" algn="ctr"/>
            <a:r>
              <a:rPr lang="it-IT" sz="1600" dirty="0">
                <a:solidFill>
                  <a:srgbClr val="1F4E79"/>
                </a:solidFill>
              </a:rPr>
              <a:t>CONTRIBUTO MAX  = </a:t>
            </a:r>
            <a:r>
              <a:rPr lang="it-IT" sz="1600" b="1" dirty="0" smtClean="0">
                <a:solidFill>
                  <a:srgbClr val="1F4E79"/>
                </a:solidFill>
              </a:rPr>
              <a:t>250,00</a:t>
            </a:r>
            <a:r>
              <a:rPr lang="it-IT" sz="1600" dirty="0" smtClean="0">
                <a:solidFill>
                  <a:srgbClr val="1F4E79"/>
                </a:solidFill>
              </a:rPr>
              <a:t> </a:t>
            </a:r>
            <a:r>
              <a:rPr lang="it-IT" sz="1600" dirty="0">
                <a:solidFill>
                  <a:srgbClr val="1F4E79"/>
                </a:solidFill>
              </a:rPr>
              <a:t>€/</a:t>
            </a:r>
            <a:r>
              <a:rPr lang="it-IT" sz="1600" dirty="0" smtClean="0">
                <a:solidFill>
                  <a:srgbClr val="1F4E79"/>
                </a:solidFill>
              </a:rPr>
              <a:t>m</a:t>
            </a:r>
            <a:r>
              <a:rPr lang="it-IT" sz="1600" baseline="30000" dirty="0" smtClean="0">
                <a:solidFill>
                  <a:srgbClr val="1F4E79"/>
                </a:solidFill>
              </a:rPr>
              <a:t>3</a:t>
            </a:r>
            <a:endParaRPr lang="it-IT" sz="1600" baseline="30000" dirty="0">
              <a:solidFill>
                <a:srgbClr val="1F4E79"/>
              </a:solidFill>
            </a:endParaRPr>
          </a:p>
          <a:p>
            <a:pPr marL="185738" algn="just"/>
            <a:endParaRPr lang="it-IT" sz="1600" dirty="0">
              <a:solidFill>
                <a:srgbClr val="1F4E79"/>
              </a:solidFill>
            </a:endParaRPr>
          </a:p>
          <a:p>
            <a:pPr marL="185738" algn="just"/>
            <a:r>
              <a:rPr lang="it-IT" sz="1600" dirty="0">
                <a:solidFill>
                  <a:srgbClr val="1F4E79"/>
                </a:solidFill>
              </a:rPr>
              <a:t>“</a:t>
            </a:r>
            <a:r>
              <a:rPr lang="it-IT" sz="1600" b="1" dirty="0">
                <a:solidFill>
                  <a:srgbClr val="1F4E79"/>
                </a:solidFill>
              </a:rPr>
              <a:t>RISTRUTTURAZIONE EDILIZIA</a:t>
            </a:r>
            <a:r>
              <a:rPr lang="it-IT" sz="1600" dirty="0">
                <a:solidFill>
                  <a:srgbClr val="1F4E79"/>
                </a:solidFill>
              </a:rPr>
              <a:t>” (art.3 co.1 </a:t>
            </a:r>
            <a:r>
              <a:rPr lang="it-IT" sz="1600" dirty="0" err="1">
                <a:solidFill>
                  <a:srgbClr val="1F4E79"/>
                </a:solidFill>
              </a:rPr>
              <a:t>lett</a:t>
            </a:r>
            <a:r>
              <a:rPr lang="it-IT" sz="1600" dirty="0">
                <a:solidFill>
                  <a:srgbClr val="1F4E79"/>
                </a:solidFill>
              </a:rPr>
              <a:t>. d, </a:t>
            </a:r>
            <a:r>
              <a:rPr lang="it-IT" sz="1600" dirty="0" err="1">
                <a:solidFill>
                  <a:srgbClr val="1F4E79"/>
                </a:solidFill>
              </a:rPr>
              <a:t>d.P.R.</a:t>
            </a:r>
            <a:r>
              <a:rPr lang="it-IT" sz="1600" dirty="0">
                <a:solidFill>
                  <a:srgbClr val="1F4E79"/>
                </a:solidFill>
              </a:rPr>
              <a:t> 6 giugno 2001, n. 380), </a:t>
            </a:r>
            <a:r>
              <a:rPr lang="it-IT" sz="1600" u="sng" dirty="0">
                <a:solidFill>
                  <a:srgbClr val="1F4E79"/>
                </a:solidFill>
              </a:rPr>
              <a:t>fatta eccezione per le sostituzioni edilizie</a:t>
            </a:r>
          </a:p>
          <a:p>
            <a:pPr marL="185738" algn="ctr"/>
            <a:r>
              <a:rPr lang="it-IT" sz="1600" dirty="0">
                <a:solidFill>
                  <a:srgbClr val="1F4E79"/>
                </a:solidFill>
              </a:rPr>
              <a:t>CONTRIBUTO MAX  = </a:t>
            </a:r>
            <a:r>
              <a:rPr lang="it-IT" sz="1600" b="1" dirty="0" smtClean="0">
                <a:solidFill>
                  <a:srgbClr val="1F4E79"/>
                </a:solidFill>
              </a:rPr>
              <a:t>160,00</a:t>
            </a:r>
            <a:r>
              <a:rPr lang="it-IT" sz="1600" dirty="0" smtClean="0">
                <a:solidFill>
                  <a:srgbClr val="1F4E79"/>
                </a:solidFill>
              </a:rPr>
              <a:t> </a:t>
            </a:r>
            <a:r>
              <a:rPr lang="it-IT" sz="1600" dirty="0">
                <a:solidFill>
                  <a:srgbClr val="1F4E79"/>
                </a:solidFill>
              </a:rPr>
              <a:t>€/</a:t>
            </a:r>
            <a:r>
              <a:rPr lang="it-IT" sz="1600" dirty="0" smtClean="0">
                <a:solidFill>
                  <a:srgbClr val="1F4E79"/>
                </a:solidFill>
              </a:rPr>
              <a:t>m</a:t>
            </a:r>
            <a:r>
              <a:rPr lang="it-IT" sz="1600" baseline="30000" dirty="0" smtClean="0">
                <a:solidFill>
                  <a:srgbClr val="1F4E79"/>
                </a:solidFill>
              </a:rPr>
              <a:t>3</a:t>
            </a:r>
            <a:endParaRPr lang="it-IT" sz="1600" baseline="30000" dirty="0">
              <a:solidFill>
                <a:srgbClr val="1F4E79"/>
              </a:solidFill>
            </a:endParaRPr>
          </a:p>
          <a:p>
            <a:pPr marL="185738" algn="just"/>
            <a:endParaRPr lang="it-IT" sz="1600" dirty="0" smtClean="0">
              <a:solidFill>
                <a:srgbClr val="1F4E79"/>
              </a:solidFill>
            </a:endParaRPr>
          </a:p>
          <a:p>
            <a:pPr marL="185738" algn="just"/>
            <a:r>
              <a:rPr lang="it-IT" sz="1600" dirty="0">
                <a:solidFill>
                  <a:srgbClr val="1F4E79"/>
                </a:solidFill>
              </a:rPr>
              <a:t>“</a:t>
            </a:r>
            <a:r>
              <a:rPr lang="it-IT" sz="1600" b="1" dirty="0">
                <a:solidFill>
                  <a:srgbClr val="1F4E79"/>
                </a:solidFill>
              </a:rPr>
              <a:t>RESTAURO E RISANAMENTO CONSERVATIVO</a:t>
            </a:r>
            <a:r>
              <a:rPr lang="it-IT" sz="1600" dirty="0">
                <a:solidFill>
                  <a:srgbClr val="1F4E79"/>
                </a:solidFill>
              </a:rPr>
              <a:t>” (art.3 co.1 </a:t>
            </a:r>
            <a:r>
              <a:rPr lang="it-IT" sz="1600" dirty="0" err="1">
                <a:solidFill>
                  <a:srgbClr val="1F4E79"/>
                </a:solidFill>
              </a:rPr>
              <a:t>lett</a:t>
            </a:r>
            <a:r>
              <a:rPr lang="it-IT" sz="1600" dirty="0">
                <a:solidFill>
                  <a:srgbClr val="1F4E79"/>
                </a:solidFill>
              </a:rPr>
              <a:t>. c, </a:t>
            </a:r>
            <a:r>
              <a:rPr lang="it-IT" sz="1600" dirty="0" err="1">
                <a:solidFill>
                  <a:srgbClr val="1F4E79"/>
                </a:solidFill>
              </a:rPr>
              <a:t>d.P.R.</a:t>
            </a:r>
            <a:r>
              <a:rPr lang="it-IT" sz="1600" dirty="0">
                <a:solidFill>
                  <a:srgbClr val="1F4E79"/>
                </a:solidFill>
              </a:rPr>
              <a:t> 6 giugno 2001, n. 380),</a:t>
            </a:r>
          </a:p>
          <a:p>
            <a:pPr marL="185738" algn="ctr"/>
            <a:r>
              <a:rPr lang="it-IT" sz="1600" dirty="0">
                <a:solidFill>
                  <a:srgbClr val="1F4E79"/>
                </a:solidFill>
              </a:rPr>
              <a:t>CONTRIBUTO MAX  = </a:t>
            </a:r>
            <a:r>
              <a:rPr lang="it-IT" sz="1600" b="1" dirty="0" smtClean="0">
                <a:solidFill>
                  <a:srgbClr val="1F4E79"/>
                </a:solidFill>
              </a:rPr>
              <a:t>130,00</a:t>
            </a:r>
            <a:r>
              <a:rPr lang="it-IT" sz="1600" dirty="0" smtClean="0">
                <a:solidFill>
                  <a:srgbClr val="1F4E79"/>
                </a:solidFill>
              </a:rPr>
              <a:t> </a:t>
            </a:r>
            <a:r>
              <a:rPr lang="it-IT" sz="1600" dirty="0">
                <a:solidFill>
                  <a:srgbClr val="1F4E79"/>
                </a:solidFill>
              </a:rPr>
              <a:t>€/</a:t>
            </a:r>
            <a:r>
              <a:rPr lang="it-IT" sz="1600" dirty="0" smtClean="0">
                <a:solidFill>
                  <a:srgbClr val="1F4E79"/>
                </a:solidFill>
              </a:rPr>
              <a:t>m</a:t>
            </a:r>
            <a:r>
              <a:rPr lang="it-IT" sz="1600" baseline="30000" dirty="0" smtClean="0">
                <a:solidFill>
                  <a:srgbClr val="1F4E79"/>
                </a:solidFill>
              </a:rPr>
              <a:t>3</a:t>
            </a:r>
          </a:p>
          <a:p>
            <a:pPr marL="185738" algn="ctr"/>
            <a:endParaRPr lang="it-IT" sz="1600" baseline="30000" dirty="0">
              <a:solidFill>
                <a:srgbClr val="1F4E79"/>
              </a:solidFill>
            </a:endParaRPr>
          </a:p>
          <a:p>
            <a:pPr marL="185738"/>
            <a:r>
              <a:rPr lang="it-IT" sz="1600" dirty="0">
                <a:solidFill>
                  <a:srgbClr val="1F4E79"/>
                </a:solidFill>
              </a:rPr>
              <a:t>“</a:t>
            </a:r>
            <a:r>
              <a:rPr lang="it-IT" sz="1600" b="1" dirty="0">
                <a:solidFill>
                  <a:srgbClr val="1F4E79"/>
                </a:solidFill>
              </a:rPr>
              <a:t>MANUTENZIONE STRAORDINARIA</a:t>
            </a:r>
            <a:r>
              <a:rPr lang="it-IT" sz="1600" dirty="0">
                <a:solidFill>
                  <a:srgbClr val="1F4E79"/>
                </a:solidFill>
              </a:rPr>
              <a:t>” (art.3 co.1 </a:t>
            </a:r>
            <a:r>
              <a:rPr lang="it-IT" sz="1600" dirty="0" err="1">
                <a:solidFill>
                  <a:srgbClr val="1F4E79"/>
                </a:solidFill>
              </a:rPr>
              <a:t>lett</a:t>
            </a:r>
            <a:r>
              <a:rPr lang="it-IT" sz="1600" dirty="0">
                <a:solidFill>
                  <a:srgbClr val="1F4E79"/>
                </a:solidFill>
              </a:rPr>
              <a:t>. B, </a:t>
            </a:r>
            <a:r>
              <a:rPr lang="it-IT" sz="1600" dirty="0" err="1">
                <a:solidFill>
                  <a:srgbClr val="1F4E79"/>
                </a:solidFill>
              </a:rPr>
              <a:t>d.P.R.</a:t>
            </a:r>
            <a:r>
              <a:rPr lang="it-IT" sz="1600" dirty="0">
                <a:solidFill>
                  <a:srgbClr val="1F4E79"/>
                </a:solidFill>
              </a:rPr>
              <a:t> 6 giugno 2001, n. 380),</a:t>
            </a:r>
          </a:p>
          <a:p>
            <a:pPr marL="185738" algn="ctr"/>
            <a:r>
              <a:rPr lang="it-IT" sz="1600" dirty="0">
                <a:solidFill>
                  <a:srgbClr val="1F4E79"/>
                </a:solidFill>
              </a:rPr>
              <a:t>CONTRIBUTO MAX  = </a:t>
            </a:r>
            <a:r>
              <a:rPr lang="it-IT" sz="1600" b="1" dirty="0" smtClean="0">
                <a:solidFill>
                  <a:srgbClr val="1F4E79"/>
                </a:solidFill>
              </a:rPr>
              <a:t>80,00</a:t>
            </a:r>
            <a:r>
              <a:rPr lang="it-IT" sz="1600" dirty="0" smtClean="0">
                <a:solidFill>
                  <a:srgbClr val="1F4E79"/>
                </a:solidFill>
              </a:rPr>
              <a:t> </a:t>
            </a:r>
            <a:r>
              <a:rPr lang="it-IT" sz="1600" dirty="0">
                <a:solidFill>
                  <a:srgbClr val="1F4E79"/>
                </a:solidFill>
              </a:rPr>
              <a:t>€/</a:t>
            </a:r>
            <a:r>
              <a:rPr lang="it-IT" sz="1600" dirty="0" smtClean="0">
                <a:solidFill>
                  <a:srgbClr val="1F4E79"/>
                </a:solidFill>
              </a:rPr>
              <a:t>m</a:t>
            </a:r>
            <a:r>
              <a:rPr lang="it-IT" sz="1600" baseline="30000" dirty="0" smtClean="0">
                <a:solidFill>
                  <a:srgbClr val="1F4E79"/>
                </a:solidFill>
              </a:rPr>
              <a:t>3</a:t>
            </a:r>
            <a:endParaRPr lang="it-IT" sz="1600" baseline="30000" dirty="0">
              <a:solidFill>
                <a:srgbClr val="1F4E79"/>
              </a:solidFill>
            </a:endParaRPr>
          </a:p>
        </p:txBody>
      </p:sp>
      <p:sp>
        <p:nvSpPr>
          <p:cNvPr id="2" name="Rettangolo 1"/>
          <p:cNvSpPr/>
          <p:nvPr/>
        </p:nvSpPr>
        <p:spPr>
          <a:xfrm>
            <a:off x="247777" y="5385582"/>
            <a:ext cx="8261583" cy="1338828"/>
          </a:xfrm>
          <a:prstGeom prst="rect">
            <a:avLst/>
          </a:prstGeom>
        </p:spPr>
        <p:txBody>
          <a:bodyPr wrap="square">
            <a:spAutoFit/>
          </a:bodyPr>
          <a:lstStyle/>
          <a:p>
            <a:pPr marL="185738" algn="just"/>
            <a:r>
              <a:rPr lang="it-IT" dirty="0">
                <a:solidFill>
                  <a:srgbClr val="1F4E79"/>
                </a:solidFill>
              </a:rPr>
              <a:t>Nel caso di interventi a farsi sulle isole, i predetti valori limite </a:t>
            </a:r>
            <a:r>
              <a:rPr lang="it-IT" dirty="0" smtClean="0">
                <a:solidFill>
                  <a:srgbClr val="1F4E79"/>
                </a:solidFill>
              </a:rPr>
              <a:t>unitario </a:t>
            </a:r>
            <a:r>
              <a:rPr lang="it-IT" dirty="0">
                <a:solidFill>
                  <a:srgbClr val="1F4E79"/>
                </a:solidFill>
              </a:rPr>
              <a:t>sono incrementati del 35%. </a:t>
            </a:r>
            <a:endParaRPr lang="it-IT" b="1" dirty="0">
              <a:solidFill>
                <a:srgbClr val="1F4E79"/>
              </a:solidFill>
            </a:endParaRPr>
          </a:p>
          <a:p>
            <a:pPr marL="185738" algn="just"/>
            <a:endParaRPr lang="it-IT" sz="900" b="1" dirty="0">
              <a:solidFill>
                <a:srgbClr val="1F4E79"/>
              </a:solidFill>
            </a:endParaRPr>
          </a:p>
          <a:p>
            <a:pPr marL="185738" algn="just"/>
            <a:r>
              <a:rPr lang="it-IT" u="sng" dirty="0">
                <a:solidFill>
                  <a:srgbClr val="1F4E79"/>
                </a:solidFill>
              </a:rPr>
              <a:t>I costi progettuali eccedenti il contributo massimo concedibile sono a carico del soggetto beneficiario. </a:t>
            </a:r>
          </a:p>
        </p:txBody>
      </p:sp>
      <p:sp>
        <p:nvSpPr>
          <p:cNvPr id="23" name="CasellaDiTesto 22"/>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4" name="CasellaDiTesto 23"/>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5" name="CasellaDiTesto 24"/>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6" name="CasellaDiTesto 25"/>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7" name="CasellaDiTesto 26"/>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9" name="CasellaDiTesto 2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38" name="CasellaDiTesto 37"/>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9" name="CasellaDiTesto 3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0" name="CasellaDiTesto 39"/>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1" name="CasellaDiTesto 40"/>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2" name="CasellaDiTesto 41"/>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3" name="CasellaDiTesto 42"/>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4" name="CasellaDiTesto 43"/>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5" name="Connettore 1 44"/>
          <p:cNvCxnSpPr/>
          <p:nvPr/>
        </p:nvCxnSpPr>
        <p:spPr>
          <a:xfrm>
            <a:off x="9255439" y="4692720"/>
            <a:ext cx="196354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280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tangolo 30"/>
          <p:cNvSpPr/>
          <p:nvPr/>
        </p:nvSpPr>
        <p:spPr>
          <a:xfrm rot="16200000">
            <a:off x="-68778" y="3676673"/>
            <a:ext cx="880240" cy="307777"/>
          </a:xfrm>
          <a:prstGeom prst="rect">
            <a:avLst/>
          </a:prstGeom>
        </p:spPr>
        <p:txBody>
          <a:bodyPr wrap="square">
            <a:spAutoFit/>
          </a:bodyPr>
          <a:lstStyle/>
          <a:p>
            <a:pPr marL="185738" algn="just"/>
            <a:r>
              <a:rPr lang="it-IT" sz="1400" dirty="0" smtClean="0">
                <a:solidFill>
                  <a:srgbClr val="1F4E79"/>
                </a:solidFill>
              </a:rPr>
              <a:t>30,00</a:t>
            </a:r>
            <a:endParaRPr lang="it-IT" sz="1600" b="1" dirty="0" smtClean="0">
              <a:solidFill>
                <a:srgbClr val="1F4E79"/>
              </a:solidFill>
            </a:endParaRPr>
          </a:p>
        </p:txBody>
      </p:sp>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9700"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24</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562708" y="288458"/>
            <a:ext cx="7631723" cy="542584"/>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a:t>
            </a:r>
            <a:r>
              <a:rPr lang="it-IT" sz="2800" dirty="0" smtClean="0">
                <a:solidFill>
                  <a:schemeClr val="accent1">
                    <a:lumMod val="50000"/>
                  </a:schemeClr>
                </a:solidFill>
              </a:rPr>
              <a:t>11 – Contributo massimo concedibile </a:t>
            </a:r>
            <a:endParaRPr lang="it-IT" sz="2800" dirty="0">
              <a:solidFill>
                <a:schemeClr val="accent1">
                  <a:lumMod val="50000"/>
                </a:schemeClr>
              </a:solidFill>
            </a:endParaRPr>
          </a:p>
        </p:txBody>
      </p:sp>
      <p:sp>
        <p:nvSpPr>
          <p:cNvPr id="18" name="Rettangolo 17"/>
          <p:cNvSpPr/>
          <p:nvPr/>
        </p:nvSpPr>
        <p:spPr>
          <a:xfrm>
            <a:off x="-53671" y="1237294"/>
            <a:ext cx="8261583" cy="1107996"/>
          </a:xfrm>
          <a:prstGeom prst="rect">
            <a:avLst/>
          </a:prstGeom>
        </p:spPr>
        <p:txBody>
          <a:bodyPr wrap="square">
            <a:spAutoFit/>
          </a:bodyPr>
          <a:lstStyle/>
          <a:p>
            <a:pPr marL="185738" algn="just"/>
            <a:r>
              <a:rPr lang="it-IT" dirty="0" smtClean="0">
                <a:solidFill>
                  <a:srgbClr val="1F4E79"/>
                </a:solidFill>
              </a:rPr>
              <a:t>ESEMPIO: Nuova costruzione </a:t>
            </a:r>
            <a:r>
              <a:rPr lang="it-IT" dirty="0">
                <a:solidFill>
                  <a:srgbClr val="1F4E79"/>
                </a:solidFill>
              </a:rPr>
              <a:t>con contestuale demolizione dell’immobile </a:t>
            </a:r>
            <a:r>
              <a:rPr lang="it-IT" dirty="0" smtClean="0">
                <a:solidFill>
                  <a:srgbClr val="1F4E79"/>
                </a:solidFill>
              </a:rPr>
              <a:t>esistente</a:t>
            </a:r>
          </a:p>
          <a:p>
            <a:pPr marL="185738" algn="just"/>
            <a:endParaRPr lang="it-IT" sz="800" dirty="0" smtClean="0">
              <a:solidFill>
                <a:srgbClr val="1F4E79"/>
              </a:solidFill>
            </a:endParaRPr>
          </a:p>
          <a:p>
            <a:pPr marL="185738" algn="r"/>
            <a:r>
              <a:rPr lang="it-IT" sz="2000" dirty="0" smtClean="0">
                <a:solidFill>
                  <a:srgbClr val="1F4E79"/>
                </a:solidFill>
              </a:rPr>
              <a:t>CONTRIBUTO </a:t>
            </a:r>
            <a:r>
              <a:rPr lang="it-IT" sz="2000" dirty="0">
                <a:solidFill>
                  <a:srgbClr val="1F4E79"/>
                </a:solidFill>
              </a:rPr>
              <a:t>MAX  = </a:t>
            </a:r>
            <a:r>
              <a:rPr lang="it-IT" sz="2000" b="1" dirty="0">
                <a:solidFill>
                  <a:srgbClr val="1F4E79"/>
                </a:solidFill>
              </a:rPr>
              <a:t>1.500,00</a:t>
            </a:r>
            <a:r>
              <a:rPr lang="it-IT" sz="2000" dirty="0">
                <a:solidFill>
                  <a:srgbClr val="1F4E79"/>
                </a:solidFill>
              </a:rPr>
              <a:t> €/m</a:t>
            </a:r>
            <a:r>
              <a:rPr lang="it-IT" sz="2000" baseline="30000" dirty="0">
                <a:solidFill>
                  <a:srgbClr val="1F4E79"/>
                </a:solidFill>
              </a:rPr>
              <a:t>2</a:t>
            </a:r>
          </a:p>
          <a:p>
            <a:pPr marL="185738" algn="just"/>
            <a:endParaRPr lang="it-IT" sz="2000" b="1" dirty="0" smtClean="0">
              <a:solidFill>
                <a:srgbClr val="1F4E79"/>
              </a:solidFill>
            </a:endParaRPr>
          </a:p>
        </p:txBody>
      </p:sp>
      <p:pic>
        <p:nvPicPr>
          <p:cNvPr id="21" name="Immagine 20" descr="0641210354_AVAA87903T(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03" y="1980996"/>
            <a:ext cx="3393863" cy="3599977"/>
          </a:xfrm>
          <a:prstGeom prst="rect">
            <a:avLst/>
          </a:prstGeom>
        </p:spPr>
      </p:pic>
      <p:sp>
        <p:nvSpPr>
          <p:cNvPr id="23" name="Rettangolo 22"/>
          <p:cNvSpPr/>
          <p:nvPr/>
        </p:nvSpPr>
        <p:spPr>
          <a:xfrm>
            <a:off x="3953814" y="2363685"/>
            <a:ext cx="4870635" cy="2821285"/>
          </a:xfrm>
          <a:prstGeom prst="rect">
            <a:avLst/>
          </a:prstGeom>
        </p:spPr>
        <p:txBody>
          <a:bodyPr wrap="square">
            <a:spAutoFit/>
          </a:bodyPr>
          <a:lstStyle/>
          <a:p>
            <a:r>
              <a:rPr lang="it-IT" sz="1600" dirty="0" smtClean="0">
                <a:solidFill>
                  <a:srgbClr val="1F4E79"/>
                </a:solidFill>
              </a:rPr>
              <a:t>Edificio su due livelli  (2 impalcati)</a:t>
            </a:r>
          </a:p>
          <a:p>
            <a:endParaRPr lang="it-IT" sz="1600" dirty="0" smtClean="0">
              <a:solidFill>
                <a:srgbClr val="1F4E79"/>
              </a:solidFill>
            </a:endParaRPr>
          </a:p>
          <a:p>
            <a:r>
              <a:rPr lang="it-IT" sz="1600" dirty="0" smtClean="0">
                <a:solidFill>
                  <a:srgbClr val="1F4E79"/>
                </a:solidFill>
              </a:rPr>
              <a:t>Copertura piana</a:t>
            </a:r>
          </a:p>
          <a:p>
            <a:pPr algn="ctr"/>
            <a:endParaRPr lang="it-IT" dirty="0" smtClean="0">
              <a:solidFill>
                <a:srgbClr val="1F4E79"/>
              </a:solidFill>
            </a:endParaRPr>
          </a:p>
          <a:p>
            <a:pPr algn="ctr"/>
            <a:r>
              <a:rPr lang="it-IT" dirty="0" smtClean="0">
                <a:solidFill>
                  <a:srgbClr val="1F4E79"/>
                </a:solidFill>
              </a:rPr>
              <a:t>Calcolo superficie totale = (25,50 m X 30,00 m) x 2 = </a:t>
            </a:r>
            <a:r>
              <a:rPr lang="it-IT" b="1" dirty="0" smtClean="0">
                <a:solidFill>
                  <a:srgbClr val="1F4E79"/>
                </a:solidFill>
              </a:rPr>
              <a:t>765,00</a:t>
            </a:r>
            <a:r>
              <a:rPr lang="it-IT" dirty="0" smtClean="0">
                <a:solidFill>
                  <a:srgbClr val="1F4E79"/>
                </a:solidFill>
              </a:rPr>
              <a:t> m</a:t>
            </a:r>
            <a:r>
              <a:rPr lang="it-IT" baseline="30000" dirty="0" smtClean="0">
                <a:solidFill>
                  <a:srgbClr val="1F4E79"/>
                </a:solidFill>
              </a:rPr>
              <a:t>2</a:t>
            </a:r>
          </a:p>
          <a:p>
            <a:pPr algn="ctr"/>
            <a:endParaRPr lang="it-IT" sz="1400" baseline="30000" dirty="0">
              <a:solidFill>
                <a:srgbClr val="1F4E79"/>
              </a:solidFill>
            </a:endParaRPr>
          </a:p>
          <a:p>
            <a:pPr algn="ctr"/>
            <a:r>
              <a:rPr lang="it-IT" dirty="0">
                <a:solidFill>
                  <a:srgbClr val="1F4E79"/>
                </a:solidFill>
              </a:rPr>
              <a:t>Calcolo </a:t>
            </a:r>
            <a:r>
              <a:rPr lang="it-IT" dirty="0" smtClean="0">
                <a:solidFill>
                  <a:srgbClr val="1F4E79"/>
                </a:solidFill>
              </a:rPr>
              <a:t>Contr. </a:t>
            </a:r>
            <a:r>
              <a:rPr lang="it-IT" dirty="0">
                <a:solidFill>
                  <a:srgbClr val="1F4E79"/>
                </a:solidFill>
              </a:rPr>
              <a:t>MAX </a:t>
            </a:r>
            <a:r>
              <a:rPr lang="it-IT" dirty="0" smtClean="0">
                <a:solidFill>
                  <a:srgbClr val="1F4E79"/>
                </a:solidFill>
              </a:rPr>
              <a:t>= 765,00 m</a:t>
            </a:r>
            <a:r>
              <a:rPr lang="it-IT" baseline="30000" dirty="0" smtClean="0">
                <a:solidFill>
                  <a:srgbClr val="1F4E79"/>
                </a:solidFill>
              </a:rPr>
              <a:t>2</a:t>
            </a:r>
            <a:r>
              <a:rPr lang="it-IT" dirty="0" smtClean="0">
                <a:solidFill>
                  <a:srgbClr val="1F4E79"/>
                </a:solidFill>
              </a:rPr>
              <a:t> X 1.500,00 €/m</a:t>
            </a:r>
            <a:r>
              <a:rPr lang="it-IT" baseline="30000" dirty="0" smtClean="0">
                <a:solidFill>
                  <a:srgbClr val="1F4E79"/>
                </a:solidFill>
              </a:rPr>
              <a:t>2</a:t>
            </a:r>
            <a:r>
              <a:rPr lang="it-IT" dirty="0" smtClean="0">
                <a:solidFill>
                  <a:srgbClr val="1F4E79"/>
                </a:solidFill>
              </a:rPr>
              <a:t> =</a:t>
            </a:r>
          </a:p>
          <a:p>
            <a:pPr algn="ctr"/>
            <a:endParaRPr lang="it-IT" sz="2000" b="1" dirty="0" smtClean="0">
              <a:solidFill>
                <a:srgbClr val="1F4E79"/>
              </a:solidFill>
            </a:endParaRPr>
          </a:p>
          <a:p>
            <a:pPr algn="ctr"/>
            <a:r>
              <a:rPr lang="it-IT" sz="2800" b="1" dirty="0" smtClean="0">
                <a:solidFill>
                  <a:srgbClr val="1F4E79"/>
                </a:solidFill>
              </a:rPr>
              <a:t>1.147.500,00</a:t>
            </a:r>
            <a:r>
              <a:rPr lang="it-IT" sz="2800" dirty="0" smtClean="0">
                <a:solidFill>
                  <a:srgbClr val="1F4E79"/>
                </a:solidFill>
              </a:rPr>
              <a:t> €</a:t>
            </a:r>
            <a:endParaRPr lang="it-IT" dirty="0" smtClean="0">
              <a:solidFill>
                <a:srgbClr val="1F4E79"/>
              </a:solidFill>
            </a:endParaRPr>
          </a:p>
        </p:txBody>
      </p:sp>
      <p:sp>
        <p:nvSpPr>
          <p:cNvPr id="24" name="Freccia destra 2"/>
          <p:cNvSpPr/>
          <p:nvPr/>
        </p:nvSpPr>
        <p:spPr>
          <a:xfrm>
            <a:off x="2634427" y="1837250"/>
            <a:ext cx="1247302" cy="7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Freccia destra 25"/>
          <p:cNvSpPr/>
          <p:nvPr/>
        </p:nvSpPr>
        <p:spPr>
          <a:xfrm rot="10800000">
            <a:off x="588076" y="1838005"/>
            <a:ext cx="1247302" cy="7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Freccia destra 26"/>
          <p:cNvSpPr/>
          <p:nvPr/>
        </p:nvSpPr>
        <p:spPr>
          <a:xfrm rot="5400000">
            <a:off x="-276657" y="4847879"/>
            <a:ext cx="1295999" cy="7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Freccia destra 27"/>
          <p:cNvSpPr/>
          <p:nvPr/>
        </p:nvSpPr>
        <p:spPr>
          <a:xfrm rot="16200000">
            <a:off x="-279134" y="2683304"/>
            <a:ext cx="1295999" cy="7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8" name="CasellaDiTesto 37"/>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39" name="CasellaDiTesto 38"/>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40" name="CasellaDiTesto 39"/>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41" name="CasellaDiTesto 40"/>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42" name="CasellaDiTesto 41"/>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43" name="CasellaDiTesto 42"/>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4" name="CasellaDiTesto 43"/>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5" name="CasellaDiTesto 44"/>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6" name="CasellaDiTesto 45"/>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7" name="CasellaDiTesto 46"/>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8" name="CasellaDiTesto 47"/>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9" name="CasellaDiTesto 48"/>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50" name="CasellaDiTesto 49"/>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51" name="Connettore 1 50"/>
          <p:cNvCxnSpPr/>
          <p:nvPr/>
        </p:nvCxnSpPr>
        <p:spPr>
          <a:xfrm>
            <a:off x="9255439" y="4692720"/>
            <a:ext cx="196354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1754187" y="1719361"/>
            <a:ext cx="880240" cy="307777"/>
          </a:xfrm>
          <a:prstGeom prst="rect">
            <a:avLst/>
          </a:prstGeom>
        </p:spPr>
        <p:txBody>
          <a:bodyPr wrap="square">
            <a:spAutoFit/>
          </a:bodyPr>
          <a:lstStyle/>
          <a:p>
            <a:pPr marL="185738" algn="just"/>
            <a:r>
              <a:rPr lang="it-IT" sz="1400" dirty="0" smtClean="0">
                <a:solidFill>
                  <a:srgbClr val="1F4E79"/>
                </a:solidFill>
              </a:rPr>
              <a:t>25,50</a:t>
            </a:r>
            <a:endParaRPr lang="it-IT" sz="1600" b="1" dirty="0" smtClean="0">
              <a:solidFill>
                <a:srgbClr val="1F4E79"/>
              </a:solidFill>
            </a:endParaRPr>
          </a:p>
        </p:txBody>
      </p:sp>
    </p:spTree>
    <p:extLst>
      <p:ext uri="{BB962C8B-B14F-4D97-AF65-F5344CB8AC3E}">
        <p14:creationId xmlns:p14="http://schemas.microsoft.com/office/powerpoint/2010/main" val="376933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4103"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25</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562708" y="288458"/>
            <a:ext cx="7631723" cy="542584"/>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14 – C</a:t>
            </a:r>
            <a:r>
              <a:rPr lang="it-IT" sz="2800" dirty="0" smtClean="0">
                <a:solidFill>
                  <a:schemeClr val="accent1">
                    <a:lumMod val="50000"/>
                  </a:schemeClr>
                </a:solidFill>
              </a:rPr>
              <a:t>ontributi straordinari antincendio </a:t>
            </a:r>
            <a:endParaRPr lang="it-IT" sz="2800" dirty="0">
              <a:solidFill>
                <a:schemeClr val="accent1">
                  <a:lumMod val="50000"/>
                </a:schemeClr>
              </a:solidFill>
            </a:endParaRPr>
          </a:p>
        </p:txBody>
      </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3213" y="6172200"/>
            <a:ext cx="1064985" cy="576139"/>
          </a:xfrm>
          <a:prstGeom prst="rect">
            <a:avLst/>
          </a:prstGeom>
        </p:spPr>
      </p:pic>
      <p:sp>
        <p:nvSpPr>
          <p:cNvPr id="29" name="Rettangolo 28"/>
          <p:cNvSpPr/>
          <p:nvPr/>
        </p:nvSpPr>
        <p:spPr>
          <a:xfrm>
            <a:off x="282996" y="1189562"/>
            <a:ext cx="8261583" cy="6247864"/>
          </a:xfrm>
          <a:prstGeom prst="rect">
            <a:avLst/>
          </a:prstGeom>
        </p:spPr>
        <p:txBody>
          <a:bodyPr wrap="square">
            <a:spAutoFit/>
          </a:bodyPr>
          <a:lstStyle/>
          <a:p>
            <a:pPr marL="185738" algn="just">
              <a:lnSpc>
                <a:spcPct val="150000"/>
              </a:lnSpc>
            </a:pPr>
            <a:r>
              <a:rPr lang="it-IT" sz="1600" dirty="0">
                <a:solidFill>
                  <a:schemeClr val="accent1">
                    <a:lumMod val="50000"/>
                  </a:schemeClr>
                </a:solidFill>
              </a:rPr>
              <a:t>Al fine di sostenere gli Enti Locali nella messa a norma antincendio degli edifici scolastici esistenti di </a:t>
            </a:r>
            <a:r>
              <a:rPr lang="it-IT" sz="1600" dirty="0" smtClean="0">
                <a:solidFill>
                  <a:schemeClr val="accent1">
                    <a:lumMod val="50000"/>
                  </a:schemeClr>
                </a:solidFill>
              </a:rPr>
              <a:t>proprietà̀ </a:t>
            </a:r>
            <a:r>
              <a:rPr lang="it-IT" sz="1600" dirty="0">
                <a:solidFill>
                  <a:schemeClr val="accent1">
                    <a:lumMod val="50000"/>
                  </a:schemeClr>
                </a:solidFill>
              </a:rPr>
              <a:t>pubblica </a:t>
            </a:r>
            <a:r>
              <a:rPr lang="it-IT" sz="1600" b="1" i="1" u="sng" dirty="0">
                <a:solidFill>
                  <a:schemeClr val="accent1">
                    <a:lumMod val="50000"/>
                  </a:schemeClr>
                </a:solidFill>
              </a:rPr>
              <a:t>è previsto un contributo straordinario destinato </a:t>
            </a:r>
            <a:r>
              <a:rPr lang="it-IT" sz="1600" b="1" i="1" u="sng" dirty="0" smtClean="0">
                <a:solidFill>
                  <a:schemeClr val="accent1">
                    <a:lumMod val="50000"/>
                  </a:schemeClr>
                </a:solidFill>
              </a:rPr>
              <a:t>al </a:t>
            </a:r>
            <a:r>
              <a:rPr lang="it-IT" sz="1600" b="1" i="1" u="sng" dirty="0">
                <a:solidFill>
                  <a:schemeClr val="accent1">
                    <a:lumMod val="50000"/>
                  </a:schemeClr>
                </a:solidFill>
              </a:rPr>
              <a:t>finanziamento di interventi che prevedano esclusivamente opere per l’adeguamento/miglioramento antincendio di edifici scolastici esistenti</a:t>
            </a:r>
            <a:r>
              <a:rPr lang="it-IT" sz="1600" dirty="0">
                <a:solidFill>
                  <a:schemeClr val="accent1">
                    <a:lumMod val="50000"/>
                  </a:schemeClr>
                </a:solidFill>
              </a:rPr>
              <a:t>, nel rispetto delle indicazioni prioritarie di cui al decreto ministeriale 21 marzo 2018 (G.U. n.74 del 29/03/2018)</a:t>
            </a:r>
            <a:r>
              <a:rPr lang="it-IT" sz="1600" dirty="0" smtClean="0">
                <a:solidFill>
                  <a:schemeClr val="accent1">
                    <a:lumMod val="50000"/>
                  </a:schemeClr>
                </a:solidFill>
              </a:rPr>
              <a:t>.</a:t>
            </a:r>
          </a:p>
          <a:p>
            <a:pPr marL="185738" algn="just">
              <a:lnSpc>
                <a:spcPct val="150000"/>
              </a:lnSpc>
            </a:pPr>
            <a:endParaRPr lang="it-IT" sz="1600" dirty="0" smtClean="0">
              <a:solidFill>
                <a:schemeClr val="accent1">
                  <a:lumMod val="50000"/>
                </a:schemeClr>
              </a:solidFill>
            </a:endParaRPr>
          </a:p>
          <a:p>
            <a:pPr marL="185738" algn="just">
              <a:lnSpc>
                <a:spcPct val="150000"/>
              </a:lnSpc>
            </a:pPr>
            <a:r>
              <a:rPr lang="it-IT" sz="1600" b="1" dirty="0" smtClean="0">
                <a:solidFill>
                  <a:srgbClr val="1F4E79"/>
                </a:solidFill>
              </a:rPr>
              <a:t>IL CONTRIBUTO È CONCEDIBILE NELLA SOLA IPOTESI IN CUI</a:t>
            </a:r>
            <a:r>
              <a:rPr lang="it-IT" sz="1600" dirty="0" smtClean="0">
                <a:solidFill>
                  <a:srgbClr val="1F4E79"/>
                </a:solidFill>
              </a:rPr>
              <a:t>: </a:t>
            </a:r>
            <a:endParaRPr lang="it-IT" sz="1600" dirty="0">
              <a:solidFill>
                <a:srgbClr val="1F4E79"/>
              </a:solidFill>
            </a:endParaRPr>
          </a:p>
          <a:p>
            <a:pPr marL="471488" lvl="1" indent="-285750" algn="just">
              <a:lnSpc>
                <a:spcPct val="150000"/>
              </a:lnSpc>
              <a:buFont typeface="Arial"/>
              <a:buChar char="•"/>
            </a:pPr>
            <a:r>
              <a:rPr lang="it-IT" sz="1600" dirty="0" smtClean="0">
                <a:solidFill>
                  <a:srgbClr val="1F4E79"/>
                </a:solidFill>
              </a:rPr>
              <a:t>IL SINGOLO IMMOBILE SCOLASTICO SU CUI SI INTERVIENE SIA STRUTTURALMENTE ADEGUABILE, </a:t>
            </a:r>
            <a:r>
              <a:rPr lang="it-IT" sz="1600" dirty="0">
                <a:solidFill>
                  <a:srgbClr val="1F4E79"/>
                </a:solidFill>
              </a:rPr>
              <a:t>fatto </a:t>
            </a:r>
            <a:r>
              <a:rPr lang="it-IT" sz="1600" dirty="0" smtClean="0">
                <a:solidFill>
                  <a:srgbClr val="1F4E79"/>
                </a:solidFill>
              </a:rPr>
              <a:t>salvo </a:t>
            </a:r>
            <a:r>
              <a:rPr lang="it-IT" sz="1600" dirty="0">
                <a:solidFill>
                  <a:srgbClr val="1F4E79"/>
                </a:solidFill>
              </a:rPr>
              <a:t>il caso di edifici non adeguabili ma migliorabili in ragione dell’insistenza di vincolo di interesse culturale (ai sensi dal vigente decreto legislativo 22 gennaio 2004, n.42), e non ne sia prevista la demolizione; </a:t>
            </a:r>
          </a:p>
          <a:p>
            <a:pPr marL="471488" lvl="1" indent="-285750" algn="just">
              <a:lnSpc>
                <a:spcPct val="150000"/>
              </a:lnSpc>
              <a:buFont typeface="Arial"/>
              <a:buChar char="•"/>
            </a:pPr>
            <a:r>
              <a:rPr lang="it-IT" sz="1600" dirty="0" smtClean="0">
                <a:solidFill>
                  <a:srgbClr val="1F4E79"/>
                </a:solidFill>
              </a:rPr>
              <a:t>LE PREVISTE OPERE DI ADEGUAMENTO/MIGLIORAMENTO DELLA SICUREZZA ANTINCENDIO DEVONO ESSERE PROGETTATE IN MODO DA NON RICEVERE PREGIUDIZIO DAGLI EVENTUALI LAVORI, ANCHE STRUTTURALI, A FARSI. </a:t>
            </a:r>
          </a:p>
          <a:p>
            <a:pPr marL="185738" algn="just"/>
            <a:endParaRPr lang="it-IT" sz="1600" dirty="0" smtClean="0">
              <a:solidFill>
                <a:schemeClr val="accent1">
                  <a:lumMod val="50000"/>
                </a:schemeClr>
              </a:solidFill>
            </a:endParaRPr>
          </a:p>
          <a:p>
            <a:pPr marL="185738" algn="just"/>
            <a:endParaRPr lang="it-IT" sz="1600" dirty="0">
              <a:solidFill>
                <a:schemeClr val="accent1">
                  <a:lumMod val="50000"/>
                </a:schemeClr>
              </a:solidFill>
            </a:endParaRPr>
          </a:p>
          <a:p>
            <a:pPr marL="185738" algn="just"/>
            <a:r>
              <a:rPr lang="it-IT" sz="1600" dirty="0" smtClean="0"/>
              <a:t> </a:t>
            </a:r>
            <a:endParaRPr lang="it-IT" sz="1600" dirty="0"/>
          </a:p>
          <a:p>
            <a:pPr marL="185738" algn="just"/>
            <a:endParaRPr lang="it-IT" sz="1600" dirty="0">
              <a:solidFill>
                <a:srgbClr val="1F4E79"/>
              </a:solidFill>
            </a:endParaRPr>
          </a:p>
        </p:txBody>
      </p:sp>
      <p:sp>
        <p:nvSpPr>
          <p:cNvPr id="39" name="CasellaDiTesto 38"/>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40" name="CasellaDiTesto 39"/>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41" name="CasellaDiTesto 40"/>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42" name="CasellaDiTesto 41"/>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43" name="CasellaDiTesto 42"/>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44" name="CasellaDiTesto 43"/>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5" name="CasellaDiTesto 44"/>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6" name="CasellaDiTesto 45"/>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7" name="CasellaDiTesto 46"/>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8" name="CasellaDiTesto 47"/>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9" name="CasellaDiTesto 48"/>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50" name="CasellaDiTesto 49"/>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51" name="CasellaDiTesto 50"/>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52" name="Connettore 1 51"/>
          <p:cNvCxnSpPr/>
          <p:nvPr/>
        </p:nvCxnSpPr>
        <p:spPr>
          <a:xfrm>
            <a:off x="9270729" y="4969719"/>
            <a:ext cx="226046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319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4103"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26</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562708" y="288458"/>
            <a:ext cx="7631723" cy="542584"/>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14 – C</a:t>
            </a:r>
            <a:r>
              <a:rPr lang="it-IT" sz="2800" dirty="0" smtClean="0">
                <a:solidFill>
                  <a:schemeClr val="accent1">
                    <a:lumMod val="50000"/>
                  </a:schemeClr>
                </a:solidFill>
              </a:rPr>
              <a:t>ontributi straordinari antincendio </a:t>
            </a:r>
            <a:endParaRPr lang="it-IT" sz="2800" dirty="0">
              <a:solidFill>
                <a:schemeClr val="accent1">
                  <a:lumMod val="50000"/>
                </a:schemeClr>
              </a:solidFill>
            </a:endParaRPr>
          </a:p>
        </p:txBody>
      </p:sp>
      <p:sp>
        <p:nvSpPr>
          <p:cNvPr id="20" name="Rettangolo 19"/>
          <p:cNvSpPr/>
          <p:nvPr/>
        </p:nvSpPr>
        <p:spPr>
          <a:xfrm>
            <a:off x="196615" y="1037225"/>
            <a:ext cx="8261583" cy="5909310"/>
          </a:xfrm>
          <a:prstGeom prst="rect">
            <a:avLst/>
          </a:prstGeom>
        </p:spPr>
        <p:txBody>
          <a:bodyPr wrap="square">
            <a:spAutoFit/>
          </a:bodyPr>
          <a:lstStyle/>
          <a:p>
            <a:pPr marL="185738" algn="just">
              <a:lnSpc>
                <a:spcPct val="150000"/>
              </a:lnSpc>
              <a:tabLst>
                <a:tab pos="271463" algn="l"/>
              </a:tabLst>
            </a:pPr>
            <a:r>
              <a:rPr lang="it-IT" sz="1600" b="1" u="sng" dirty="0" smtClean="0">
                <a:solidFill>
                  <a:srgbClr val="1F4E79"/>
                </a:solidFill>
              </a:rPr>
              <a:t>NON SONO CONCEDIBILI CONTRIBUTI STRAORDINARI AD IMMOBILI SCOLASTICI RICADENTI IN AREE A RISCHIO IDROGEOLOGICO R3 E R4</a:t>
            </a:r>
            <a:r>
              <a:rPr lang="it-IT" sz="1600" dirty="0" smtClean="0">
                <a:solidFill>
                  <a:srgbClr val="1F4E79"/>
                </a:solidFill>
              </a:rPr>
              <a:t>.</a:t>
            </a:r>
          </a:p>
          <a:p>
            <a:pPr marL="185738" algn="just">
              <a:lnSpc>
                <a:spcPct val="150000"/>
              </a:lnSpc>
              <a:tabLst>
                <a:tab pos="271463" algn="l"/>
              </a:tabLst>
            </a:pPr>
            <a:endParaRPr lang="it-IT" sz="600" dirty="0" smtClean="0">
              <a:solidFill>
                <a:srgbClr val="1F4E79"/>
              </a:solidFill>
            </a:endParaRPr>
          </a:p>
          <a:p>
            <a:pPr marL="185738" algn="just">
              <a:lnSpc>
                <a:spcPct val="150000"/>
              </a:lnSpc>
              <a:tabLst>
                <a:tab pos="271463" algn="l"/>
              </a:tabLst>
            </a:pPr>
            <a:r>
              <a:rPr lang="it-IT" sz="1600" dirty="0">
                <a:solidFill>
                  <a:srgbClr val="1F4E79"/>
                </a:solidFill>
              </a:rPr>
              <a:t>I</a:t>
            </a:r>
            <a:r>
              <a:rPr lang="it-IT" sz="1600" dirty="0" smtClean="0">
                <a:solidFill>
                  <a:srgbClr val="1F4E79"/>
                </a:solidFill>
              </a:rPr>
              <a:t>l contributo omnicomprensivo massimo assegnabile è pari a: </a:t>
            </a:r>
            <a:endParaRPr lang="it-IT" sz="1600" dirty="0">
              <a:solidFill>
                <a:srgbClr val="1F4E79"/>
              </a:solidFill>
            </a:endParaRPr>
          </a:p>
          <a:p>
            <a:pPr marL="471488" lvl="1" indent="-285750" algn="just">
              <a:lnSpc>
                <a:spcPct val="150000"/>
              </a:lnSpc>
              <a:buFont typeface="Arial"/>
              <a:buChar char="•"/>
              <a:tabLst>
                <a:tab pos="271463" algn="l"/>
              </a:tabLst>
            </a:pPr>
            <a:r>
              <a:rPr lang="it-IT" b="1" dirty="0">
                <a:solidFill>
                  <a:srgbClr val="1F4E79"/>
                </a:solidFill>
              </a:rPr>
              <a:t>€</a:t>
            </a:r>
            <a:r>
              <a:rPr lang="it-IT" sz="1600" dirty="0" smtClean="0">
                <a:solidFill>
                  <a:srgbClr val="1F4E79"/>
                </a:solidFill>
              </a:rPr>
              <a:t> </a:t>
            </a:r>
            <a:r>
              <a:rPr lang="it-IT" b="1" dirty="0">
                <a:solidFill>
                  <a:srgbClr val="1F4E79"/>
                </a:solidFill>
              </a:rPr>
              <a:t>50.000</a:t>
            </a:r>
            <a:r>
              <a:rPr lang="it-IT" sz="1600" dirty="0">
                <a:solidFill>
                  <a:srgbClr val="1F4E79"/>
                </a:solidFill>
              </a:rPr>
              <a:t> per edifici del primo ciclo di </a:t>
            </a:r>
            <a:r>
              <a:rPr lang="it-IT" sz="1600" dirty="0" smtClean="0">
                <a:solidFill>
                  <a:srgbClr val="1F4E79"/>
                </a:solidFill>
              </a:rPr>
              <a:t>istruzione (</a:t>
            </a:r>
            <a:r>
              <a:rPr lang="it-IT" sz="1600" b="1" dirty="0" smtClean="0">
                <a:solidFill>
                  <a:srgbClr val="1F4E79"/>
                </a:solidFill>
              </a:rPr>
              <a:t>Infanzia, Primaria, Sec. I°</a:t>
            </a:r>
            <a:r>
              <a:rPr lang="it-IT" sz="1600" dirty="0" smtClean="0">
                <a:solidFill>
                  <a:srgbClr val="1F4E79"/>
                </a:solidFill>
              </a:rPr>
              <a:t>); </a:t>
            </a:r>
            <a:endParaRPr lang="it-IT" sz="1600" dirty="0">
              <a:solidFill>
                <a:srgbClr val="1F4E79"/>
              </a:solidFill>
            </a:endParaRPr>
          </a:p>
          <a:p>
            <a:pPr marL="471488" lvl="1" indent="-285750" algn="just">
              <a:lnSpc>
                <a:spcPct val="150000"/>
              </a:lnSpc>
              <a:buFont typeface="Arial"/>
              <a:buChar char="•"/>
              <a:tabLst>
                <a:tab pos="271463" algn="l"/>
              </a:tabLst>
            </a:pPr>
            <a:r>
              <a:rPr lang="it-IT" b="1" dirty="0" smtClean="0">
                <a:solidFill>
                  <a:srgbClr val="1F4E79"/>
                </a:solidFill>
              </a:rPr>
              <a:t>€ 70.000</a:t>
            </a:r>
            <a:r>
              <a:rPr lang="it-IT" sz="1600" dirty="0" smtClean="0">
                <a:solidFill>
                  <a:srgbClr val="1F4E79"/>
                </a:solidFill>
              </a:rPr>
              <a:t> </a:t>
            </a:r>
            <a:r>
              <a:rPr lang="it-IT" sz="1600" dirty="0">
                <a:solidFill>
                  <a:srgbClr val="1F4E79"/>
                </a:solidFill>
              </a:rPr>
              <a:t>per edifici del secondo ciclo di </a:t>
            </a:r>
            <a:r>
              <a:rPr lang="it-IT" sz="1600" dirty="0" smtClean="0">
                <a:solidFill>
                  <a:srgbClr val="1F4E79"/>
                </a:solidFill>
              </a:rPr>
              <a:t>istruzione (</a:t>
            </a:r>
            <a:r>
              <a:rPr lang="it-IT" sz="1600" b="1" dirty="0" smtClean="0">
                <a:solidFill>
                  <a:srgbClr val="1F4E79"/>
                </a:solidFill>
              </a:rPr>
              <a:t>Sec. II°</a:t>
            </a:r>
            <a:r>
              <a:rPr lang="it-IT" sz="1600" dirty="0" smtClean="0">
                <a:solidFill>
                  <a:srgbClr val="1F4E79"/>
                </a:solidFill>
              </a:rPr>
              <a:t>).</a:t>
            </a:r>
          </a:p>
          <a:p>
            <a:pPr marL="185738" lvl="1" algn="just">
              <a:lnSpc>
                <a:spcPct val="150000"/>
              </a:lnSpc>
              <a:tabLst>
                <a:tab pos="271463" algn="l"/>
              </a:tabLst>
            </a:pPr>
            <a:endParaRPr lang="it-IT" sz="600" dirty="0">
              <a:solidFill>
                <a:srgbClr val="1F4E79"/>
              </a:solidFill>
            </a:endParaRPr>
          </a:p>
          <a:p>
            <a:pPr marL="185738" lvl="1" algn="just">
              <a:lnSpc>
                <a:spcPct val="150000"/>
              </a:lnSpc>
              <a:tabLst>
                <a:tab pos="271463" algn="l"/>
              </a:tabLst>
            </a:pPr>
            <a:r>
              <a:rPr lang="it-IT" sz="1600" b="1" dirty="0" smtClean="0">
                <a:solidFill>
                  <a:srgbClr val="1F4E79"/>
                </a:solidFill>
              </a:rPr>
              <a:t>I SOGGETTI BENEFICIARI </a:t>
            </a:r>
            <a:r>
              <a:rPr lang="it-IT" sz="1600" dirty="0">
                <a:solidFill>
                  <a:srgbClr val="1F4E79"/>
                </a:solidFill>
              </a:rPr>
              <a:t>di cui all’articolo 2 </a:t>
            </a:r>
            <a:r>
              <a:rPr lang="it-IT" sz="1600" b="1" dirty="0" smtClean="0">
                <a:solidFill>
                  <a:srgbClr val="1F4E79"/>
                </a:solidFill>
              </a:rPr>
              <a:t>POSSONO PRESENTARE UN NUMERO DI ISTANZE PARI AL NUMERO DI IMMOBILI COSTITUENTI L’EDIFICIO SCOLASTICO</a:t>
            </a:r>
            <a:r>
              <a:rPr lang="it-IT" sz="1600" dirty="0" smtClean="0">
                <a:solidFill>
                  <a:srgbClr val="1F4E79"/>
                </a:solidFill>
              </a:rPr>
              <a:t>, ciascuno dei quali sia strutturalmente indipendente e </a:t>
            </a:r>
            <a:r>
              <a:rPr lang="it-IT" sz="1600" dirty="0" err="1" smtClean="0">
                <a:solidFill>
                  <a:srgbClr val="1F4E79"/>
                </a:solidFill>
              </a:rPr>
              <a:t>compartimentato</a:t>
            </a:r>
            <a:r>
              <a:rPr lang="it-IT" sz="1600" dirty="0" smtClean="0">
                <a:solidFill>
                  <a:srgbClr val="1F4E79"/>
                </a:solidFill>
              </a:rPr>
              <a:t> o </a:t>
            </a:r>
            <a:r>
              <a:rPr lang="it-IT" sz="1600" dirty="0" err="1" smtClean="0">
                <a:solidFill>
                  <a:srgbClr val="1F4E79"/>
                </a:solidFill>
              </a:rPr>
              <a:t>compartimentabile</a:t>
            </a:r>
            <a:r>
              <a:rPr lang="it-IT" sz="1600" dirty="0" smtClean="0">
                <a:solidFill>
                  <a:srgbClr val="1F4E79"/>
                </a:solidFill>
              </a:rPr>
              <a:t> ai fini antincendio. </a:t>
            </a:r>
            <a:endParaRPr lang="it-IT" sz="800" dirty="0" smtClean="0">
              <a:solidFill>
                <a:srgbClr val="1F4E79"/>
              </a:solidFill>
            </a:endParaRPr>
          </a:p>
          <a:p>
            <a:pPr marL="185738" lvl="1" algn="just">
              <a:lnSpc>
                <a:spcPct val="150000"/>
              </a:lnSpc>
              <a:tabLst>
                <a:tab pos="271463" algn="l"/>
              </a:tabLst>
            </a:pPr>
            <a:r>
              <a:rPr lang="it-IT" sz="1600" dirty="0">
                <a:solidFill>
                  <a:srgbClr val="1F4E79"/>
                </a:solidFill>
              </a:rPr>
              <a:t>S</a:t>
            </a:r>
            <a:r>
              <a:rPr lang="it-IT" sz="1600" dirty="0" smtClean="0">
                <a:solidFill>
                  <a:srgbClr val="1F4E79"/>
                </a:solidFill>
              </a:rPr>
              <a:t>e le opere antincendio fanno parte di un </a:t>
            </a:r>
            <a:r>
              <a:rPr lang="it-IT" sz="1600" dirty="0" smtClean="0">
                <a:solidFill>
                  <a:srgbClr val="FF0000"/>
                </a:solidFill>
              </a:rPr>
              <a:t>progetto generale </a:t>
            </a:r>
            <a:r>
              <a:rPr lang="it-IT" sz="1600" dirty="0" smtClean="0">
                <a:solidFill>
                  <a:srgbClr val="1F4E79"/>
                </a:solidFill>
              </a:rPr>
              <a:t>comprendente altre categorie di opere, candidato dall’Ente in riscontro a questo Avviso per essere incluso nel PTES 2018-2020 della regione </a:t>
            </a:r>
            <a:r>
              <a:rPr lang="it-IT" sz="1600" dirty="0">
                <a:solidFill>
                  <a:srgbClr val="1F4E79"/>
                </a:solidFill>
              </a:rPr>
              <a:t>C</a:t>
            </a:r>
            <a:r>
              <a:rPr lang="it-IT" sz="1600" dirty="0" smtClean="0">
                <a:solidFill>
                  <a:srgbClr val="1F4E79"/>
                </a:solidFill>
              </a:rPr>
              <a:t>ampania, la parte dei lavori relativa all’antincendio deve essere necessariamente evidenziata secondo quanto previsto nell’articolo 12 comma 1 dell’avviso. In tal caso tali opere devono essere progettate in modo da costituire uno </a:t>
            </a:r>
            <a:r>
              <a:rPr lang="it-IT" sz="1600" dirty="0" smtClean="0">
                <a:solidFill>
                  <a:srgbClr val="FF0000"/>
                </a:solidFill>
              </a:rPr>
              <a:t>stralcio funzionale del progetto generale</a:t>
            </a:r>
            <a:r>
              <a:rPr lang="it-IT" sz="1600" dirty="0" smtClean="0">
                <a:solidFill>
                  <a:srgbClr val="1F4E79"/>
                </a:solidFill>
              </a:rPr>
              <a:t> a cui si riferiscono. </a:t>
            </a:r>
          </a:p>
          <a:p>
            <a:pPr marL="185738" lvl="1" algn="just">
              <a:tabLst>
                <a:tab pos="271463" algn="l"/>
              </a:tabLst>
            </a:pPr>
            <a:endParaRPr lang="it-IT" sz="600" dirty="0">
              <a:solidFill>
                <a:srgbClr val="1F4E79"/>
              </a:solidFill>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3213" y="6172200"/>
            <a:ext cx="1064985" cy="576139"/>
          </a:xfrm>
          <a:prstGeom prst="rect">
            <a:avLst/>
          </a:prstGeom>
        </p:spPr>
      </p:pic>
      <p:sp>
        <p:nvSpPr>
          <p:cNvPr id="24" name="CasellaDiTesto 23"/>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5" name="CasellaDiTesto 24"/>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6" name="CasellaDiTesto 25"/>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7" name="CasellaDiTesto 26"/>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38" name="CasellaDiTesto 37"/>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39" name="CasellaDiTesto 3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0" name="CasellaDiTesto 39"/>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1" name="CasellaDiTesto 40"/>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2" name="CasellaDiTesto 41"/>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3" name="CasellaDiTesto 42"/>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4" name="CasellaDiTesto 43"/>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5" name="CasellaDiTesto 44"/>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6" name="CasellaDiTesto 45"/>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7" name="Connettore 1 46"/>
          <p:cNvCxnSpPr/>
          <p:nvPr/>
        </p:nvCxnSpPr>
        <p:spPr>
          <a:xfrm>
            <a:off x="9270729" y="4969719"/>
            <a:ext cx="226046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328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07307" y="737299"/>
            <a:ext cx="444352" cy="400110"/>
          </a:xfrm>
          <a:prstGeom prst="rect">
            <a:avLst/>
          </a:prstGeom>
          <a:noFill/>
        </p:spPr>
        <p:txBody>
          <a:bodyPr wrap="none" rtlCol="0">
            <a:spAutoFit/>
          </a:bodyPr>
          <a:lstStyle/>
          <a:p>
            <a:r>
              <a:rPr lang="it-IT" sz="2000" dirty="0" smtClean="0">
                <a:solidFill>
                  <a:schemeClr val="tx1">
                    <a:lumMod val="50000"/>
                    <a:lumOff val="50000"/>
                  </a:schemeClr>
                </a:solidFill>
              </a:rPr>
              <a:t>27</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562708" y="288458"/>
            <a:ext cx="7631723" cy="542584"/>
          </a:xfrm>
          <a:prstGeom prst="rect">
            <a:avLst/>
          </a:prstGeom>
          <a:noFill/>
        </p:spPr>
        <p:txBody>
          <a:bodyPr wrap="square" rtlCol="0">
            <a:spAutoFit/>
          </a:bodyPr>
          <a:lstStyle/>
          <a:p>
            <a:pPr>
              <a:lnSpc>
                <a:spcPct val="110000"/>
              </a:lnSpc>
            </a:pPr>
            <a:r>
              <a:rPr lang="it-IT" sz="2800" dirty="0">
                <a:solidFill>
                  <a:schemeClr val="accent1">
                    <a:lumMod val="50000"/>
                  </a:schemeClr>
                </a:solidFill>
              </a:rPr>
              <a:t>Art. 14 – C</a:t>
            </a:r>
            <a:r>
              <a:rPr lang="it-IT" sz="2800" dirty="0" smtClean="0">
                <a:solidFill>
                  <a:schemeClr val="accent1">
                    <a:lumMod val="50000"/>
                  </a:schemeClr>
                </a:solidFill>
              </a:rPr>
              <a:t>ontributi straordinari antincendio </a:t>
            </a:r>
            <a:endParaRPr lang="it-IT" sz="2800" dirty="0">
              <a:solidFill>
                <a:schemeClr val="accent1">
                  <a:lumMod val="50000"/>
                </a:schemeClr>
              </a:solidFill>
            </a:endParaRPr>
          </a:p>
        </p:txBody>
      </p:sp>
      <p:sp>
        <p:nvSpPr>
          <p:cNvPr id="2" name="Rettangolo 1"/>
          <p:cNvSpPr/>
          <p:nvPr/>
        </p:nvSpPr>
        <p:spPr>
          <a:xfrm>
            <a:off x="315055" y="1269848"/>
            <a:ext cx="8127023" cy="4462760"/>
          </a:xfrm>
          <a:prstGeom prst="rect">
            <a:avLst/>
          </a:prstGeom>
        </p:spPr>
        <p:txBody>
          <a:bodyPr wrap="square">
            <a:spAutoFit/>
          </a:bodyPr>
          <a:lstStyle/>
          <a:p>
            <a:pPr marL="185738" algn="just">
              <a:lnSpc>
                <a:spcPct val="150000"/>
              </a:lnSpc>
              <a:spcBef>
                <a:spcPts val="800"/>
              </a:spcBef>
            </a:pPr>
            <a:r>
              <a:rPr lang="it-IT" sz="1600" b="1" dirty="0" smtClean="0">
                <a:solidFill>
                  <a:srgbClr val="1F4E79"/>
                </a:solidFill>
              </a:rPr>
              <a:t>Gli </a:t>
            </a:r>
            <a:r>
              <a:rPr lang="it-IT" sz="1600" b="1" dirty="0">
                <a:solidFill>
                  <a:srgbClr val="1F4E79"/>
                </a:solidFill>
              </a:rPr>
              <a:t>Enti </a:t>
            </a:r>
            <a:r>
              <a:rPr lang="it-IT" sz="1600" dirty="0">
                <a:solidFill>
                  <a:srgbClr val="1F4E79"/>
                </a:solidFill>
              </a:rPr>
              <a:t>di cui all’articolo </a:t>
            </a:r>
            <a:r>
              <a:rPr lang="it-IT" sz="1600" dirty="0" smtClean="0">
                <a:solidFill>
                  <a:srgbClr val="1F4E79"/>
                </a:solidFill>
              </a:rPr>
              <a:t>3 dell’Avviso </a:t>
            </a:r>
            <a:r>
              <a:rPr lang="it-IT" sz="1600" dirty="0">
                <a:solidFill>
                  <a:srgbClr val="1F4E79"/>
                </a:solidFill>
              </a:rPr>
              <a:t>devono </a:t>
            </a:r>
            <a:r>
              <a:rPr lang="it-IT" sz="1600" b="1" dirty="0">
                <a:solidFill>
                  <a:srgbClr val="1F4E79"/>
                </a:solidFill>
              </a:rPr>
              <a:t>presentare le proprie istanze </a:t>
            </a:r>
            <a:endParaRPr lang="it-IT" sz="1600" b="1" dirty="0" smtClean="0">
              <a:solidFill>
                <a:srgbClr val="1F4E79"/>
              </a:solidFill>
            </a:endParaRPr>
          </a:p>
          <a:p>
            <a:pPr marL="185738" algn="ctr">
              <a:lnSpc>
                <a:spcPct val="150000"/>
              </a:lnSpc>
              <a:spcBef>
                <a:spcPts val="800"/>
              </a:spcBef>
            </a:pPr>
            <a:r>
              <a:rPr lang="it-IT" sz="1600" b="1" dirty="0" smtClean="0">
                <a:solidFill>
                  <a:srgbClr val="1F4E79"/>
                </a:solidFill>
              </a:rPr>
              <a:t>entro </a:t>
            </a:r>
            <a:r>
              <a:rPr lang="it-IT" sz="1600" b="1" dirty="0">
                <a:solidFill>
                  <a:srgbClr val="1F4E79"/>
                </a:solidFill>
              </a:rPr>
              <a:t>le ore </a:t>
            </a:r>
            <a:r>
              <a:rPr lang="it-IT" sz="1600" b="1" dirty="0" smtClean="0">
                <a:solidFill>
                  <a:srgbClr val="1F4E79"/>
                </a:solidFill>
              </a:rPr>
              <a:t>13.00 del giorno </a:t>
            </a:r>
            <a:r>
              <a:rPr lang="it-IT" sz="1600" b="1" dirty="0">
                <a:solidFill>
                  <a:srgbClr val="1F4E79"/>
                </a:solidFill>
              </a:rPr>
              <a:t>31/08/2018</a:t>
            </a:r>
            <a:r>
              <a:rPr lang="it-IT" sz="1600" dirty="0" smtClean="0">
                <a:solidFill>
                  <a:srgbClr val="1F4E79"/>
                </a:solidFill>
              </a:rPr>
              <a:t>,</a:t>
            </a:r>
            <a:endParaRPr lang="it-IT" sz="1600" dirty="0">
              <a:solidFill>
                <a:srgbClr val="1F4E79"/>
              </a:solidFill>
            </a:endParaRPr>
          </a:p>
          <a:p>
            <a:pPr marL="185738" algn="just">
              <a:lnSpc>
                <a:spcPct val="150000"/>
              </a:lnSpc>
              <a:spcBef>
                <a:spcPts val="800"/>
              </a:spcBef>
            </a:pPr>
            <a:r>
              <a:rPr lang="it-IT" sz="1600" dirty="0" smtClean="0">
                <a:solidFill>
                  <a:srgbClr val="1F4E79"/>
                </a:solidFill>
              </a:rPr>
              <a:t>inviandola </a:t>
            </a:r>
            <a:r>
              <a:rPr lang="it-IT" sz="1600" dirty="0">
                <a:solidFill>
                  <a:srgbClr val="1F4E79"/>
                </a:solidFill>
              </a:rPr>
              <a:t>alla Giunta regionale della Campania – Direzione </a:t>
            </a:r>
            <a:r>
              <a:rPr lang="it-IT" sz="1600" dirty="0" smtClean="0">
                <a:solidFill>
                  <a:srgbClr val="1F4E79"/>
                </a:solidFill>
              </a:rPr>
              <a:t>Generale per </a:t>
            </a:r>
            <a:r>
              <a:rPr lang="it-IT" sz="1600" dirty="0">
                <a:solidFill>
                  <a:srgbClr val="1F4E79"/>
                </a:solidFill>
              </a:rPr>
              <a:t>l’Istruzione, la Formazione, il Lavoro e le Politiche giovanili (50.11) – Unità </a:t>
            </a:r>
            <a:r>
              <a:rPr lang="it-IT" sz="1600" dirty="0" smtClean="0">
                <a:solidFill>
                  <a:srgbClr val="1F4E79"/>
                </a:solidFill>
              </a:rPr>
              <a:t>Operativa Dirigenziale </a:t>
            </a:r>
            <a:r>
              <a:rPr lang="it-IT" sz="1600" dirty="0">
                <a:solidFill>
                  <a:srgbClr val="1F4E79"/>
                </a:solidFill>
              </a:rPr>
              <a:t>“Edilizia Scolastica” (50.11.09) esclusivamente a mezzo posta </a:t>
            </a:r>
            <a:r>
              <a:rPr lang="it-IT" sz="1600" dirty="0" smtClean="0">
                <a:solidFill>
                  <a:srgbClr val="1F4E79"/>
                </a:solidFill>
              </a:rPr>
              <a:t>elettronica certificata </a:t>
            </a:r>
            <a:r>
              <a:rPr lang="it-IT" sz="1600" dirty="0">
                <a:solidFill>
                  <a:srgbClr val="1F4E79"/>
                </a:solidFill>
              </a:rPr>
              <a:t>(PEC) all’indirizzo </a:t>
            </a:r>
            <a:r>
              <a:rPr lang="it-IT" sz="1600" b="1" dirty="0">
                <a:solidFill>
                  <a:srgbClr val="1F4E79"/>
                </a:solidFill>
              </a:rPr>
              <a:t>ptes1820@pec.regione.campania.i</a:t>
            </a:r>
            <a:r>
              <a:rPr lang="it-IT" sz="1600" dirty="0">
                <a:solidFill>
                  <a:srgbClr val="1F4E79"/>
                </a:solidFill>
              </a:rPr>
              <a:t>t, utilizzando </a:t>
            </a:r>
            <a:r>
              <a:rPr lang="it-IT" sz="1600" dirty="0" smtClean="0">
                <a:solidFill>
                  <a:srgbClr val="1F4E79"/>
                </a:solidFill>
              </a:rPr>
              <a:t>la modulistica </a:t>
            </a:r>
            <a:r>
              <a:rPr lang="it-IT" sz="1600" dirty="0">
                <a:solidFill>
                  <a:srgbClr val="1F4E79"/>
                </a:solidFill>
              </a:rPr>
              <a:t>messa a disposizione dalla Regione.</a:t>
            </a:r>
          </a:p>
          <a:p>
            <a:pPr marL="185738" algn="just">
              <a:lnSpc>
                <a:spcPct val="150000"/>
              </a:lnSpc>
              <a:spcBef>
                <a:spcPts val="800"/>
              </a:spcBef>
            </a:pPr>
            <a:r>
              <a:rPr lang="it-IT" sz="1600" dirty="0">
                <a:solidFill>
                  <a:srgbClr val="1F4E79"/>
                </a:solidFill>
              </a:rPr>
              <a:t>L’oggetto della PEC con cui sono trasmesse le istanze deve inequivocabilmente identificare la presente fattispecie: “</a:t>
            </a:r>
            <a:r>
              <a:rPr lang="it-IT" sz="1600" i="1" dirty="0">
                <a:solidFill>
                  <a:srgbClr val="1F4E79"/>
                </a:solidFill>
              </a:rPr>
              <a:t>Avviso Pubblico per la concessione di contributi straordinari per la messa a norma antincendio degli edifici scolastici”</a:t>
            </a:r>
            <a:r>
              <a:rPr lang="it-IT" sz="1600" dirty="0">
                <a:solidFill>
                  <a:srgbClr val="1F4E79"/>
                </a:solidFill>
              </a:rPr>
              <a:t>. L’istanza è firmata dal legale rappresentante dell’Ente o da un soggetto dallo stesso appositamente delegato.</a:t>
            </a:r>
          </a:p>
        </p:txBody>
      </p:sp>
      <p:pic>
        <p:nvPicPr>
          <p:cNvPr id="23" name="Immagin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3213" y="6172200"/>
            <a:ext cx="1064985" cy="576139"/>
          </a:xfrm>
          <a:prstGeom prst="rect">
            <a:avLst/>
          </a:prstGeom>
        </p:spPr>
      </p:pic>
      <p:sp>
        <p:nvSpPr>
          <p:cNvPr id="25" name="CasellaDiTesto 24"/>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6" name="CasellaDiTesto 25"/>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7" name="CasellaDiTesto 26"/>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9" name="CasellaDiTesto 28"/>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38" name="CasellaDiTesto 37"/>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39" name="CasellaDiTesto 3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0" name="CasellaDiTesto 39"/>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2" name="CasellaDiTesto 41"/>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1" name="CasellaDiTesto 40"/>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3" name="CasellaDiTesto 42"/>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4" name="CasellaDiTesto 43"/>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5" name="CasellaDiTesto 44"/>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6" name="CasellaDiTesto 45"/>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7" name="Connettore 1 46"/>
          <p:cNvCxnSpPr/>
          <p:nvPr/>
        </p:nvCxnSpPr>
        <p:spPr>
          <a:xfrm>
            <a:off x="9270729" y="4969719"/>
            <a:ext cx="226046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19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6342057" cy="523220"/>
          </a:xfrm>
          <a:prstGeom prst="rect">
            <a:avLst/>
          </a:prstGeom>
          <a:noFill/>
        </p:spPr>
        <p:txBody>
          <a:bodyPr wrap="none" rtlCol="0">
            <a:spAutoFit/>
          </a:bodyPr>
          <a:lstStyle/>
          <a:p>
            <a:r>
              <a:rPr lang="it-IT" sz="2800" dirty="0" smtClean="0">
                <a:solidFill>
                  <a:schemeClr val="accent1">
                    <a:lumMod val="50000"/>
                  </a:schemeClr>
                </a:solidFill>
              </a:rPr>
              <a:t>Riferimenti e Finalità del P.T.E.S.2018-2020</a:t>
            </a:r>
            <a:endParaRPr lang="it-IT" sz="2800" dirty="0">
              <a:solidFill>
                <a:schemeClr val="accent1">
                  <a:lumMod val="50000"/>
                </a:schemeClr>
              </a:solidFill>
            </a:endParaRPr>
          </a:p>
        </p:txBody>
      </p:sp>
      <p:cxnSp>
        <p:nvCxnSpPr>
          <p:cNvPr id="28" name="Connettore 1 27"/>
          <p:cNvCxnSpPr/>
          <p:nvPr/>
        </p:nvCxnSpPr>
        <p:spPr>
          <a:xfrm>
            <a:off x="9245914" y="1704923"/>
            <a:ext cx="137815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smtClean="0">
                <a:solidFill>
                  <a:schemeClr val="tx1">
                    <a:lumMod val="50000"/>
                    <a:lumOff val="50000"/>
                  </a:schemeClr>
                </a:solidFill>
              </a:rPr>
              <a:t>1</a:t>
            </a:r>
            <a:endParaRPr lang="it-IT" sz="2000" dirty="0">
              <a:solidFill>
                <a:schemeClr val="tx1">
                  <a:lumMod val="50000"/>
                  <a:lumOff val="50000"/>
                </a:schemeClr>
              </a:solidFill>
            </a:endParaRPr>
          </a:p>
        </p:txBody>
      </p:sp>
      <p:sp>
        <p:nvSpPr>
          <p:cNvPr id="31" name="CasellaDiTesto 30"/>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32" name="CasellaDiTesto 31"/>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33" name="CasellaDiTesto 32"/>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34" name="CasellaDiTesto 33"/>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35" name="CasellaDiTesto 34"/>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36" name="CasellaDiTesto 35"/>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3" name="Rettangolo 22"/>
          <p:cNvSpPr/>
          <p:nvPr/>
        </p:nvSpPr>
        <p:spPr>
          <a:xfrm>
            <a:off x="0" y="1209406"/>
            <a:ext cx="8791804" cy="369332"/>
          </a:xfrm>
          <a:prstGeom prst="rect">
            <a:avLst/>
          </a:prstGeom>
        </p:spPr>
        <p:txBody>
          <a:bodyPr wrap="square">
            <a:spAutoFit/>
          </a:bodyPr>
          <a:lstStyle/>
          <a:p>
            <a:pPr algn="just"/>
            <a:r>
              <a:rPr lang="it-IT" b="1" dirty="0" smtClean="0">
                <a:solidFill>
                  <a:schemeClr val="accent1">
                    <a:lumMod val="50000"/>
                  </a:schemeClr>
                </a:solidFill>
              </a:rPr>
              <a:t>Decreto Dirigenziale n°620 del 04/06/2018 (Pubblicazione BURC n°39 del 04/06/2018)</a:t>
            </a:r>
          </a:p>
        </p:txBody>
      </p:sp>
      <p:sp>
        <p:nvSpPr>
          <p:cNvPr id="24" name="Freccia angolare in su 23"/>
          <p:cNvSpPr>
            <a:spLocks/>
          </p:cNvSpPr>
          <p:nvPr/>
        </p:nvSpPr>
        <p:spPr>
          <a:xfrm rot="5400000">
            <a:off x="508062" y="1403228"/>
            <a:ext cx="359997" cy="71999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Rettangolo 24"/>
          <p:cNvSpPr/>
          <p:nvPr/>
        </p:nvSpPr>
        <p:spPr>
          <a:xfrm>
            <a:off x="1035780" y="1707017"/>
            <a:ext cx="7238134" cy="1077218"/>
          </a:xfrm>
          <a:prstGeom prst="rect">
            <a:avLst/>
          </a:prstGeom>
        </p:spPr>
        <p:txBody>
          <a:bodyPr wrap="square">
            <a:spAutoFit/>
          </a:bodyPr>
          <a:lstStyle/>
          <a:p>
            <a:pPr algn="just"/>
            <a:r>
              <a:rPr lang="it-IT" sz="1600" dirty="0" smtClean="0">
                <a:solidFill>
                  <a:schemeClr val="accent1">
                    <a:lumMod val="50000"/>
                  </a:schemeClr>
                </a:solidFill>
              </a:rPr>
              <a:t>“</a:t>
            </a:r>
            <a:r>
              <a:rPr lang="de-DE" sz="1600" dirty="0">
                <a:solidFill>
                  <a:schemeClr val="accent1">
                    <a:lumMod val="50000"/>
                  </a:schemeClr>
                </a:solidFill>
              </a:rPr>
              <a:t>AVVISO PUBBLICO PER LA FORMAZIONE DEL PIANO TRIENNALE DI </a:t>
            </a:r>
            <a:r>
              <a:rPr lang="de-DE" sz="1600" dirty="0" smtClean="0">
                <a:solidFill>
                  <a:schemeClr val="accent1">
                    <a:lumMod val="50000"/>
                  </a:schemeClr>
                </a:solidFill>
              </a:rPr>
              <a:t>EDILIZIA </a:t>
            </a:r>
            <a:r>
              <a:rPr lang="it-IT" sz="1600" dirty="0" smtClean="0">
                <a:solidFill>
                  <a:schemeClr val="accent1">
                    <a:lumMod val="50000"/>
                  </a:schemeClr>
                </a:solidFill>
              </a:rPr>
              <a:t>SCOLASTICA (</a:t>
            </a:r>
            <a:r>
              <a:rPr lang="it-IT" sz="1600" dirty="0">
                <a:solidFill>
                  <a:schemeClr val="accent1">
                    <a:lumMod val="50000"/>
                  </a:schemeClr>
                </a:solidFill>
              </a:rPr>
              <a:t>P.T.E.S) DELLA REGIONE CAMPANIA 2018/2020 E PER </a:t>
            </a:r>
            <a:r>
              <a:rPr lang="it-IT" sz="1600" dirty="0" smtClean="0">
                <a:solidFill>
                  <a:schemeClr val="accent1">
                    <a:lumMod val="50000"/>
                  </a:schemeClr>
                </a:solidFill>
              </a:rPr>
              <a:t>LA </a:t>
            </a:r>
            <a:r>
              <a:rPr lang="de-DE" sz="1600" dirty="0" smtClean="0">
                <a:solidFill>
                  <a:schemeClr val="accent1">
                    <a:lumMod val="50000"/>
                  </a:schemeClr>
                </a:solidFill>
              </a:rPr>
              <a:t>FORMAZIONE </a:t>
            </a:r>
            <a:r>
              <a:rPr lang="de-DE" sz="1600" dirty="0">
                <a:solidFill>
                  <a:schemeClr val="accent1">
                    <a:lumMod val="50000"/>
                  </a:schemeClr>
                </a:solidFill>
              </a:rPr>
              <a:t>DI </a:t>
            </a:r>
            <a:r>
              <a:rPr lang="de-DE" sz="1600" dirty="0" smtClean="0">
                <a:solidFill>
                  <a:schemeClr val="accent1">
                    <a:lumMod val="50000"/>
                  </a:schemeClr>
                </a:solidFill>
              </a:rPr>
              <a:t>UNA GRADUATORIA </a:t>
            </a:r>
            <a:r>
              <a:rPr lang="de-DE" sz="1600" dirty="0">
                <a:solidFill>
                  <a:schemeClr val="accent1">
                    <a:lumMod val="50000"/>
                  </a:schemeClr>
                </a:solidFill>
              </a:rPr>
              <a:t>PER LA CONCESSIONE DI </a:t>
            </a:r>
            <a:r>
              <a:rPr lang="de-DE" sz="1600" dirty="0" smtClean="0">
                <a:solidFill>
                  <a:schemeClr val="accent1">
                    <a:lumMod val="50000"/>
                  </a:schemeClr>
                </a:solidFill>
              </a:rPr>
              <a:t>CONTRIBUTI STRAORDINARI </a:t>
            </a:r>
            <a:r>
              <a:rPr lang="de-DE" sz="1600" dirty="0">
                <a:solidFill>
                  <a:schemeClr val="accent1">
                    <a:lumMod val="50000"/>
                  </a:schemeClr>
                </a:solidFill>
              </a:rPr>
              <a:t>PER LA MESSA A NORMA ANTICENDIO</a:t>
            </a:r>
            <a:r>
              <a:rPr lang="de-DE" sz="1600" dirty="0" smtClean="0">
                <a:solidFill>
                  <a:schemeClr val="accent1">
                    <a:lumMod val="50000"/>
                  </a:schemeClr>
                </a:solidFill>
              </a:rPr>
              <a:t>“</a:t>
            </a:r>
          </a:p>
        </p:txBody>
      </p:sp>
      <p:sp>
        <p:nvSpPr>
          <p:cNvPr id="26" name="Freccia angolare in su 25"/>
          <p:cNvSpPr>
            <a:spLocks/>
          </p:cNvSpPr>
          <p:nvPr/>
        </p:nvSpPr>
        <p:spPr>
          <a:xfrm rot="5400000">
            <a:off x="1440699" y="2677144"/>
            <a:ext cx="359997" cy="720845"/>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Rettangolo 26"/>
          <p:cNvSpPr/>
          <p:nvPr/>
        </p:nvSpPr>
        <p:spPr>
          <a:xfrm>
            <a:off x="2014337" y="2919710"/>
            <a:ext cx="6160929" cy="584776"/>
          </a:xfrm>
          <a:prstGeom prst="rect">
            <a:avLst/>
          </a:prstGeom>
        </p:spPr>
        <p:txBody>
          <a:bodyPr wrap="square">
            <a:spAutoFit/>
          </a:bodyPr>
          <a:lstStyle/>
          <a:p>
            <a:pPr algn="just"/>
            <a:r>
              <a:rPr lang="it-IT" sz="1600" dirty="0" smtClean="0">
                <a:solidFill>
                  <a:schemeClr val="accent1">
                    <a:lumMod val="50000"/>
                  </a:schemeClr>
                </a:solidFill>
              </a:rPr>
              <a:t>Allegato n°1: “</a:t>
            </a:r>
            <a:r>
              <a:rPr lang="de-DE" sz="1600" dirty="0" smtClean="0">
                <a:solidFill>
                  <a:schemeClr val="accent1">
                    <a:lumMod val="50000"/>
                  </a:schemeClr>
                </a:solidFill>
              </a:rPr>
              <a:t>ALLEGATO A“ (</a:t>
            </a:r>
            <a:r>
              <a:rPr lang="de-DE" sz="1600" dirty="0" err="1" smtClean="0">
                <a:solidFill>
                  <a:schemeClr val="accent1">
                    <a:lumMod val="50000"/>
                  </a:schemeClr>
                </a:solidFill>
              </a:rPr>
              <a:t>Calcolo</a:t>
            </a:r>
            <a:r>
              <a:rPr lang="de-DE" sz="1600" dirty="0" smtClean="0">
                <a:solidFill>
                  <a:schemeClr val="accent1">
                    <a:lumMod val="50000"/>
                  </a:schemeClr>
                </a:solidFill>
              </a:rPr>
              <a:t> </a:t>
            </a:r>
            <a:r>
              <a:rPr lang="de-DE" sz="1600" dirty="0" err="1" smtClean="0">
                <a:solidFill>
                  <a:schemeClr val="accent1">
                    <a:lumMod val="50000"/>
                  </a:schemeClr>
                </a:solidFill>
              </a:rPr>
              <a:t>Indice</a:t>
            </a:r>
            <a:r>
              <a:rPr lang="de-DE" sz="1600" dirty="0">
                <a:solidFill>
                  <a:schemeClr val="accent1">
                    <a:lumMod val="50000"/>
                  </a:schemeClr>
                </a:solidFill>
              </a:rPr>
              <a:t> </a:t>
            </a:r>
            <a:r>
              <a:rPr lang="de-DE" sz="1600" dirty="0" smtClean="0">
                <a:solidFill>
                  <a:schemeClr val="accent1">
                    <a:lumMod val="50000"/>
                  </a:schemeClr>
                </a:solidFill>
              </a:rPr>
              <a:t>di </a:t>
            </a:r>
            <a:r>
              <a:rPr lang="de-DE" sz="1600" dirty="0" err="1" smtClean="0">
                <a:solidFill>
                  <a:schemeClr val="accent1">
                    <a:lumMod val="50000"/>
                  </a:schemeClr>
                </a:solidFill>
              </a:rPr>
              <a:t>Rischio</a:t>
            </a:r>
            <a:r>
              <a:rPr lang="de-DE" sz="1600" dirty="0" smtClean="0">
                <a:solidFill>
                  <a:schemeClr val="accent1">
                    <a:lumMod val="50000"/>
                  </a:schemeClr>
                </a:solidFill>
              </a:rPr>
              <a:t> )</a:t>
            </a:r>
          </a:p>
          <a:p>
            <a:pPr algn="just"/>
            <a:r>
              <a:rPr lang="de-DE" sz="1600" dirty="0" err="1" smtClean="0">
                <a:solidFill>
                  <a:schemeClr val="accent1">
                    <a:lumMod val="50000"/>
                  </a:schemeClr>
                </a:solidFill>
              </a:rPr>
              <a:t>Allegato</a:t>
            </a:r>
            <a:r>
              <a:rPr lang="de-DE" sz="1600" dirty="0" smtClean="0">
                <a:solidFill>
                  <a:schemeClr val="accent1">
                    <a:lumMod val="50000"/>
                  </a:schemeClr>
                </a:solidFill>
              </a:rPr>
              <a:t> n°2: “SCHEDA VALUTAZIONE“ (</a:t>
            </a:r>
            <a:r>
              <a:rPr lang="de-DE" sz="1600" dirty="0" err="1" smtClean="0">
                <a:solidFill>
                  <a:schemeClr val="accent1">
                    <a:lumMod val="50000"/>
                  </a:schemeClr>
                </a:solidFill>
              </a:rPr>
              <a:t>Criteri</a:t>
            </a:r>
            <a:r>
              <a:rPr lang="de-DE" sz="1600" dirty="0" smtClean="0">
                <a:solidFill>
                  <a:schemeClr val="accent1">
                    <a:lumMod val="50000"/>
                  </a:schemeClr>
                </a:solidFill>
              </a:rPr>
              <a:t> </a:t>
            </a:r>
            <a:r>
              <a:rPr lang="de-DE" sz="1600" dirty="0" err="1" smtClean="0">
                <a:solidFill>
                  <a:schemeClr val="accent1">
                    <a:lumMod val="50000"/>
                  </a:schemeClr>
                </a:solidFill>
              </a:rPr>
              <a:t>e</a:t>
            </a:r>
            <a:r>
              <a:rPr lang="de-DE" sz="1600" dirty="0" smtClean="0">
                <a:solidFill>
                  <a:schemeClr val="accent1">
                    <a:lumMod val="50000"/>
                  </a:schemeClr>
                </a:solidFill>
              </a:rPr>
              <a:t> </a:t>
            </a:r>
            <a:r>
              <a:rPr lang="de-DE" sz="1600" dirty="0" err="1" smtClean="0">
                <a:solidFill>
                  <a:schemeClr val="accent1">
                    <a:lumMod val="50000"/>
                  </a:schemeClr>
                </a:solidFill>
              </a:rPr>
              <a:t>punteggi</a:t>
            </a:r>
            <a:r>
              <a:rPr lang="de-DE" sz="1600" dirty="0" smtClean="0">
                <a:solidFill>
                  <a:schemeClr val="accent1">
                    <a:lumMod val="50000"/>
                  </a:schemeClr>
                </a:solidFill>
              </a:rPr>
              <a:t>)</a:t>
            </a:r>
          </a:p>
        </p:txBody>
      </p:sp>
      <p:sp>
        <p:nvSpPr>
          <p:cNvPr id="29" name="Rettangolo 28"/>
          <p:cNvSpPr/>
          <p:nvPr/>
        </p:nvSpPr>
        <p:spPr>
          <a:xfrm>
            <a:off x="234284" y="3610132"/>
            <a:ext cx="8068723" cy="2431435"/>
          </a:xfrm>
          <a:prstGeom prst="rect">
            <a:avLst/>
          </a:prstGeom>
        </p:spPr>
        <p:txBody>
          <a:bodyPr wrap="square">
            <a:spAutoFit/>
          </a:bodyPr>
          <a:lstStyle/>
          <a:p>
            <a:pPr algn="just"/>
            <a:r>
              <a:rPr lang="it-IT" sz="1600" b="1" dirty="0" smtClean="0">
                <a:solidFill>
                  <a:schemeClr val="accent1">
                    <a:lumMod val="50000"/>
                  </a:schemeClr>
                </a:solidFill>
              </a:rPr>
              <a:t>FINALITA’ DEL PIANO</a:t>
            </a:r>
          </a:p>
          <a:p>
            <a:pPr algn="just"/>
            <a:endParaRPr lang="it-IT" sz="1400" b="1" dirty="0" smtClean="0">
              <a:solidFill>
                <a:schemeClr val="accent1">
                  <a:lumMod val="50000"/>
                </a:schemeClr>
              </a:solidFill>
            </a:endParaRPr>
          </a:p>
          <a:p>
            <a:pPr marL="285750" indent="-285750" algn="just">
              <a:buFont typeface="Arial" panose="020B0604020202020204" pitchFamily="34" charset="0"/>
              <a:buChar char="•"/>
            </a:pPr>
            <a:r>
              <a:rPr lang="it-IT" sz="1600" dirty="0" smtClean="0">
                <a:solidFill>
                  <a:schemeClr val="accent1">
                    <a:lumMod val="50000"/>
                  </a:schemeClr>
                </a:solidFill>
              </a:rPr>
              <a:t>Costruire il </a:t>
            </a:r>
            <a:r>
              <a:rPr lang="it-IT" sz="1600" b="1" dirty="0" smtClean="0">
                <a:solidFill>
                  <a:schemeClr val="accent1">
                    <a:lumMod val="50000"/>
                  </a:schemeClr>
                </a:solidFill>
              </a:rPr>
              <a:t>fabbisogno</a:t>
            </a:r>
            <a:r>
              <a:rPr lang="it-IT" sz="1600" dirty="0" smtClean="0">
                <a:solidFill>
                  <a:schemeClr val="accent1">
                    <a:lumMod val="50000"/>
                  </a:schemeClr>
                </a:solidFill>
              </a:rPr>
              <a:t> graduato degli interventi di edilizia scolastica delle Regione </a:t>
            </a:r>
            <a:r>
              <a:rPr lang="it-IT" sz="1600" dirty="0">
                <a:solidFill>
                  <a:schemeClr val="accent1">
                    <a:lumMod val="50000"/>
                  </a:schemeClr>
                </a:solidFill>
                <a:sym typeface="Wingdings"/>
              </a:rPr>
              <a:t> </a:t>
            </a:r>
            <a:r>
              <a:rPr lang="it-IT" sz="1600" dirty="0" smtClean="0">
                <a:solidFill>
                  <a:schemeClr val="accent1">
                    <a:lumMod val="50000"/>
                  </a:schemeClr>
                </a:solidFill>
                <a:sym typeface="Wingdings"/>
              </a:rPr>
              <a:t>garantendo la  massima </a:t>
            </a:r>
            <a:r>
              <a:rPr lang="it-IT" sz="1600" b="1" dirty="0" err="1" smtClean="0">
                <a:solidFill>
                  <a:schemeClr val="accent1">
                    <a:lumMod val="50000"/>
                  </a:schemeClr>
                </a:solidFill>
                <a:sym typeface="Wingdings"/>
              </a:rPr>
              <a:t>inclusività</a:t>
            </a:r>
            <a:r>
              <a:rPr lang="it-IT" sz="1600" b="1" dirty="0" smtClean="0">
                <a:solidFill>
                  <a:schemeClr val="accent1">
                    <a:lumMod val="50000"/>
                  </a:schemeClr>
                </a:solidFill>
                <a:sym typeface="Wingdings"/>
              </a:rPr>
              <a:t> </a:t>
            </a:r>
            <a:r>
              <a:rPr lang="it-IT" sz="1600" dirty="0" smtClean="0">
                <a:solidFill>
                  <a:schemeClr val="accent1">
                    <a:lumMod val="50000"/>
                  </a:schemeClr>
                </a:solidFill>
              </a:rPr>
              <a:t> nessun limite al numero di domande per Ente</a:t>
            </a:r>
            <a:endParaRPr lang="it-IT" sz="1600" b="1" u="sng" dirty="0" smtClean="0">
              <a:solidFill>
                <a:schemeClr val="accent1">
                  <a:lumMod val="50000"/>
                </a:schemeClr>
              </a:solidFill>
              <a:sym typeface="Wingdings"/>
            </a:endParaRPr>
          </a:p>
          <a:p>
            <a:pPr algn="just"/>
            <a:endParaRPr lang="it-IT" sz="1600" dirty="0" smtClean="0">
              <a:solidFill>
                <a:schemeClr val="accent1">
                  <a:lumMod val="50000"/>
                </a:schemeClr>
              </a:solidFill>
            </a:endParaRPr>
          </a:p>
          <a:p>
            <a:pPr marL="285750" indent="-285750" algn="just">
              <a:buFont typeface="Arial" panose="020B0604020202020204" pitchFamily="34" charset="0"/>
              <a:buChar char="•"/>
            </a:pPr>
            <a:r>
              <a:rPr lang="it-IT" sz="1600" dirty="0" smtClean="0">
                <a:solidFill>
                  <a:schemeClr val="accent1">
                    <a:lumMod val="50000"/>
                  </a:schemeClr>
                </a:solidFill>
              </a:rPr>
              <a:t>Rappresentare il </a:t>
            </a:r>
            <a:r>
              <a:rPr lang="it-IT" sz="1600" b="1" dirty="0" smtClean="0">
                <a:solidFill>
                  <a:schemeClr val="accent1">
                    <a:lumMod val="50000"/>
                  </a:schemeClr>
                </a:solidFill>
              </a:rPr>
              <a:t>contenitore</a:t>
            </a:r>
            <a:r>
              <a:rPr lang="it-IT" sz="1600" dirty="0" smtClean="0">
                <a:solidFill>
                  <a:schemeClr val="accent1">
                    <a:lumMod val="50000"/>
                  </a:schemeClr>
                </a:solidFill>
              </a:rPr>
              <a:t> di riferimento dal quale attingere per finanziare interventi con </a:t>
            </a:r>
            <a:r>
              <a:rPr lang="it-IT" sz="1600" b="1" dirty="0" smtClean="0">
                <a:solidFill>
                  <a:schemeClr val="accent1">
                    <a:lumMod val="50000"/>
                  </a:schemeClr>
                </a:solidFill>
              </a:rPr>
              <a:t>risorse</a:t>
            </a:r>
            <a:r>
              <a:rPr lang="it-IT" sz="1600" dirty="0" smtClean="0">
                <a:solidFill>
                  <a:schemeClr val="accent1">
                    <a:lumMod val="50000"/>
                  </a:schemeClr>
                </a:solidFill>
              </a:rPr>
              <a:t>: statali, regionali ed europee.</a:t>
            </a:r>
          </a:p>
          <a:p>
            <a:pPr algn="just"/>
            <a:endParaRPr lang="it-IT" sz="1400" b="1" dirty="0" smtClean="0">
              <a:solidFill>
                <a:schemeClr val="accent1">
                  <a:lumMod val="50000"/>
                </a:schemeClr>
              </a:solidFill>
            </a:endParaRPr>
          </a:p>
          <a:p>
            <a:pPr marL="285750" indent="-285750" algn="just">
              <a:buFont typeface="Arial"/>
              <a:buChar char="•"/>
            </a:pPr>
            <a:endParaRPr lang="it-IT" sz="1400" dirty="0" smtClean="0">
              <a:solidFill>
                <a:schemeClr val="accent1">
                  <a:lumMod val="50000"/>
                </a:schemeClr>
              </a:solidFill>
            </a:endParaRPr>
          </a:p>
          <a:p>
            <a:pPr marL="285750" indent="-285750" algn="just">
              <a:buFont typeface="Arial"/>
              <a:buChar char="•"/>
            </a:pPr>
            <a:endParaRPr lang="it-IT" sz="1400" dirty="0">
              <a:solidFill>
                <a:schemeClr val="accent1">
                  <a:lumMod val="50000"/>
                </a:schemeClr>
              </a:solidFill>
            </a:endParaRPr>
          </a:p>
        </p:txBody>
      </p:sp>
      <p:pic>
        <p:nvPicPr>
          <p:cNvPr id="38" name="Immagin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1579" y="5416108"/>
            <a:ext cx="721633" cy="720000"/>
          </a:xfrm>
          <a:prstGeom prst="rect">
            <a:avLst/>
          </a:prstGeom>
        </p:spPr>
      </p:pic>
      <p:pic>
        <p:nvPicPr>
          <p:cNvPr id="41" name="Immagin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779" y="5909079"/>
            <a:ext cx="719332" cy="720000"/>
          </a:xfrm>
          <a:prstGeom prst="rect">
            <a:avLst/>
          </a:prstGeom>
        </p:spPr>
      </p:pic>
      <p:pic>
        <p:nvPicPr>
          <p:cNvPr id="43" name="Immagin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1970" y="5909079"/>
            <a:ext cx="774099" cy="720000"/>
          </a:xfrm>
          <a:prstGeom prst="rect">
            <a:avLst/>
          </a:prstGeom>
        </p:spPr>
      </p:pic>
      <p:pic>
        <p:nvPicPr>
          <p:cNvPr id="44" name="Immagin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4802" y="5416108"/>
            <a:ext cx="745649" cy="720000"/>
          </a:xfrm>
          <a:prstGeom prst="rect">
            <a:avLst/>
          </a:prstGeom>
        </p:spPr>
      </p:pic>
      <p:pic>
        <p:nvPicPr>
          <p:cNvPr id="45" name="Immagin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4817" y="5909079"/>
            <a:ext cx="959999" cy="720000"/>
          </a:xfrm>
          <a:prstGeom prst="rect">
            <a:avLst/>
          </a:prstGeom>
        </p:spPr>
      </p:pic>
      <p:sp>
        <p:nvSpPr>
          <p:cNvPr id="37" name="CasellaDiTesto 36"/>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9" name="CasellaDiTesto 3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30" name="CasellaDiTesto 29"/>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0" name="CasellaDiTesto 3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2" name="CasellaDiTesto 41"/>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6" name="CasellaDiTesto 45"/>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7" name="CasellaDiTesto 46"/>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spTree>
    <p:extLst>
      <p:ext uri="{BB962C8B-B14F-4D97-AF65-F5344CB8AC3E}">
        <p14:creationId xmlns:p14="http://schemas.microsoft.com/office/powerpoint/2010/main" val="1395125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4103"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28</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2624553" y="276289"/>
            <a:ext cx="3578469" cy="566309"/>
          </a:xfrm>
          <a:prstGeom prst="rect">
            <a:avLst/>
          </a:prstGeom>
          <a:noFill/>
        </p:spPr>
        <p:txBody>
          <a:bodyPr wrap="square" rtlCol="0">
            <a:spAutoFit/>
          </a:bodyPr>
          <a:lstStyle/>
          <a:p>
            <a:pPr>
              <a:lnSpc>
                <a:spcPct val="110000"/>
              </a:lnSpc>
            </a:pPr>
            <a:r>
              <a:rPr lang="it-IT" sz="2800" dirty="0" smtClean="0">
                <a:solidFill>
                  <a:schemeClr val="accent1">
                    <a:lumMod val="50000"/>
                  </a:schemeClr>
                </a:solidFill>
              </a:rPr>
              <a:t>Scheda di Valutazione</a:t>
            </a:r>
            <a:endParaRPr lang="it-IT" sz="280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 name="Rettangolo 1"/>
              <p:cNvSpPr/>
              <p:nvPr/>
            </p:nvSpPr>
            <p:spPr>
              <a:xfrm>
                <a:off x="315054" y="1111075"/>
                <a:ext cx="8127023" cy="5892447"/>
              </a:xfrm>
              <a:prstGeom prst="rect">
                <a:avLst/>
              </a:prstGeom>
            </p:spPr>
            <p:txBody>
              <a:bodyPr wrap="square">
                <a:spAutoFit/>
              </a:bodyPr>
              <a:lstStyle/>
              <a:p>
                <a:pPr marL="185738" algn="just">
                  <a:spcBef>
                    <a:spcPts val="800"/>
                  </a:spcBef>
                </a:pPr>
                <a:r>
                  <a:rPr lang="it-IT" sz="1600" dirty="0" smtClean="0">
                    <a:solidFill>
                      <a:srgbClr val="1F4E79"/>
                    </a:solidFill>
                  </a:rPr>
                  <a:t>Per l’attribuzione del punteggio l’Ente dovrà, per gli interventi di </a:t>
                </a:r>
                <a:r>
                  <a:rPr lang="it-IT" sz="1600" dirty="0">
                    <a:solidFill>
                      <a:srgbClr val="1F4E79"/>
                    </a:solidFill>
                  </a:rPr>
                  <a:t>cui </a:t>
                </a:r>
                <a:r>
                  <a:rPr lang="it-IT" sz="1600" dirty="0" smtClean="0">
                    <a:solidFill>
                      <a:srgbClr val="1F4E79"/>
                    </a:solidFill>
                  </a:rPr>
                  <a:t>all’art.4 </a:t>
                </a:r>
                <a:r>
                  <a:rPr lang="it-IT" sz="1600" dirty="0">
                    <a:solidFill>
                      <a:srgbClr val="1F4E79"/>
                    </a:solidFill>
                  </a:rPr>
                  <a:t>co.2 </a:t>
                </a:r>
                <a:r>
                  <a:rPr lang="it-IT" sz="1600" dirty="0" err="1">
                    <a:solidFill>
                      <a:srgbClr val="1F4E79"/>
                    </a:solidFill>
                  </a:rPr>
                  <a:t>lett</a:t>
                </a:r>
                <a:r>
                  <a:rPr lang="it-IT" sz="1600" dirty="0">
                    <a:solidFill>
                      <a:srgbClr val="1F4E79"/>
                    </a:solidFill>
                  </a:rPr>
                  <a:t>. a.1</a:t>
                </a:r>
                <a:r>
                  <a:rPr lang="it-IT" sz="1600" dirty="0" smtClean="0">
                    <a:solidFill>
                      <a:srgbClr val="1F4E79"/>
                    </a:solidFill>
                  </a:rPr>
                  <a:t>), a.2), a.3), </a:t>
                </a:r>
                <a:r>
                  <a:rPr lang="it-IT" sz="1600" dirty="0">
                    <a:solidFill>
                      <a:srgbClr val="1F4E79"/>
                    </a:solidFill>
                  </a:rPr>
                  <a:t>a.4), a.5) e a.6) </a:t>
                </a:r>
                <a:r>
                  <a:rPr lang="it-IT" sz="1600" dirty="0" smtClean="0">
                    <a:solidFill>
                      <a:srgbClr val="1F4E79"/>
                    </a:solidFill>
                  </a:rPr>
                  <a:t>dell’Avviso, incluso il caso di completamento, dovrà calcolare il  Rischio (</a:t>
                </a:r>
                <a:r>
                  <a:rPr lang="it-IT" sz="1600" i="1" dirty="0" smtClean="0">
                    <a:solidFill>
                      <a:srgbClr val="1F4E79"/>
                    </a:solidFill>
                  </a:rPr>
                  <a:t>R) </a:t>
                </a:r>
                <a:r>
                  <a:rPr lang="it-IT" sz="1600" dirty="0" smtClean="0">
                    <a:solidFill>
                      <a:srgbClr val="1F4E79"/>
                    </a:solidFill>
                  </a:rPr>
                  <a:t>così determinato:</a:t>
                </a:r>
              </a:p>
              <a:p>
                <a:pPr marL="185738" algn="ctr">
                  <a:lnSpc>
                    <a:spcPct val="150000"/>
                  </a:lnSpc>
                  <a:spcBef>
                    <a:spcPts val="800"/>
                  </a:spcBef>
                </a:pPr>
                <a14:m>
                  <m:oMathPara xmlns:m="http://schemas.openxmlformats.org/officeDocument/2006/math">
                    <m:oMathParaPr>
                      <m:jc m:val="centerGroup"/>
                    </m:oMathParaPr>
                    <m:oMath xmlns:m="http://schemas.openxmlformats.org/officeDocument/2006/math">
                      <m:r>
                        <a:rPr lang="it-IT" sz="1600" b="0" i="1" smtClean="0">
                          <a:latin typeface="Cambria Math"/>
                        </a:rPr>
                        <m:t>𝑅</m:t>
                      </m:r>
                      <m:r>
                        <a:rPr lang="it-IT" sz="1600" b="0" i="1" smtClean="0">
                          <a:latin typeface="Cambria Math"/>
                        </a:rPr>
                        <m:t>=</m:t>
                      </m:r>
                      <m:d>
                        <m:dPr>
                          <m:ctrlPr>
                            <a:rPr lang="it-IT" sz="1600" b="0" i="1" smtClean="0">
                              <a:latin typeface="Cambria Math"/>
                            </a:rPr>
                          </m:ctrlPr>
                        </m:dPr>
                        <m:e>
                          <m:sSub>
                            <m:sSubPr>
                              <m:ctrlPr>
                                <a:rPr lang="it-IT" sz="1600" b="0" i="1" smtClean="0">
                                  <a:latin typeface="Cambria Math"/>
                                </a:rPr>
                              </m:ctrlPr>
                            </m:sSubPr>
                            <m:e>
                              <m:r>
                                <a:rPr lang="it-IT" sz="1600" b="0" i="1" smtClean="0">
                                  <a:latin typeface="Cambria Math"/>
                                </a:rPr>
                                <m:t>𝐼</m:t>
                              </m:r>
                            </m:e>
                            <m:sub>
                              <m:r>
                                <a:rPr lang="it-IT" sz="1600" b="0" i="1" smtClean="0">
                                  <a:latin typeface="Cambria Math"/>
                                </a:rPr>
                                <m:t>𝑣</m:t>
                              </m:r>
                            </m:sub>
                          </m:sSub>
                          <m:r>
                            <a:rPr lang="it-IT" sz="1600" b="0" i="1" smtClean="0">
                              <a:latin typeface="Cambria Math"/>
                            </a:rPr>
                            <m:t> </m:t>
                          </m:r>
                          <m:r>
                            <a:rPr lang="it-IT" sz="1600" b="0" i="1" smtClean="0">
                              <a:latin typeface="Cambria Math"/>
                            </a:rPr>
                            <m:t>𝑥</m:t>
                          </m:r>
                          <m:r>
                            <a:rPr lang="it-IT" sz="1600" b="0" i="1" smtClean="0">
                              <a:latin typeface="Cambria Math"/>
                            </a:rPr>
                            <m:t> 0,4</m:t>
                          </m:r>
                        </m:e>
                      </m:d>
                      <m:r>
                        <a:rPr lang="it-IT" sz="1600" b="0" i="1" smtClean="0">
                          <a:latin typeface="Cambria Math"/>
                        </a:rPr>
                        <m:t>+</m:t>
                      </m:r>
                      <m:d>
                        <m:dPr>
                          <m:ctrlPr>
                            <a:rPr lang="it-IT" sz="1600" b="0" i="1" smtClean="0">
                              <a:latin typeface="Cambria Math"/>
                            </a:rPr>
                          </m:ctrlPr>
                        </m:dPr>
                        <m:e>
                          <m:sSub>
                            <m:sSubPr>
                              <m:ctrlPr>
                                <a:rPr lang="it-IT" sz="1600" b="0" i="1" smtClean="0">
                                  <a:latin typeface="Cambria Math"/>
                                </a:rPr>
                              </m:ctrlPr>
                            </m:sSubPr>
                            <m:e>
                              <m:r>
                                <a:rPr lang="it-IT" sz="1600" b="0" i="1" smtClean="0">
                                  <a:latin typeface="Cambria Math"/>
                                </a:rPr>
                                <m:t>𝐼</m:t>
                              </m:r>
                            </m:e>
                            <m:sub>
                              <m:r>
                                <a:rPr lang="it-IT" sz="1600" b="0" i="1" smtClean="0">
                                  <a:latin typeface="Cambria Math"/>
                                </a:rPr>
                                <m:t>𝑒</m:t>
                              </m:r>
                            </m:sub>
                          </m:sSub>
                          <m:r>
                            <a:rPr lang="it-IT" sz="1600" b="0" i="1" smtClean="0">
                              <a:latin typeface="Cambria Math"/>
                            </a:rPr>
                            <m:t> </m:t>
                          </m:r>
                          <m:r>
                            <a:rPr lang="it-IT" sz="1600" b="0" i="1" smtClean="0">
                              <a:latin typeface="Cambria Math"/>
                            </a:rPr>
                            <m:t>𝑥</m:t>
                          </m:r>
                          <m:r>
                            <a:rPr lang="it-IT" sz="1600" b="0" i="1" smtClean="0">
                              <a:latin typeface="Cambria Math"/>
                            </a:rPr>
                            <m:t> 0,4</m:t>
                          </m:r>
                        </m:e>
                      </m:d>
                      <m:r>
                        <a:rPr lang="it-IT" sz="1600" b="0" i="1" smtClean="0">
                          <a:latin typeface="Cambria Math"/>
                        </a:rPr>
                        <m:t>+</m:t>
                      </m:r>
                      <m:d>
                        <m:dPr>
                          <m:ctrlPr>
                            <a:rPr lang="it-IT" sz="1600" b="0" i="1" smtClean="0">
                              <a:latin typeface="Cambria Math"/>
                            </a:rPr>
                          </m:ctrlPr>
                        </m:dPr>
                        <m:e>
                          <m:sSub>
                            <m:sSubPr>
                              <m:ctrlPr>
                                <a:rPr lang="it-IT" sz="1600" b="0" i="1" smtClean="0">
                                  <a:latin typeface="Cambria Math"/>
                                </a:rPr>
                              </m:ctrlPr>
                            </m:sSubPr>
                            <m:e>
                              <m:r>
                                <a:rPr lang="it-IT" sz="1600" b="0" i="1" smtClean="0">
                                  <a:latin typeface="Cambria Math"/>
                                </a:rPr>
                                <m:t>𝐼</m:t>
                              </m:r>
                            </m:e>
                            <m:sub>
                              <m:r>
                                <a:rPr lang="it-IT" sz="1600" b="0" i="1" smtClean="0">
                                  <a:latin typeface="Cambria Math"/>
                                </a:rPr>
                                <m:t>𝑝</m:t>
                              </m:r>
                            </m:sub>
                          </m:sSub>
                          <m:r>
                            <a:rPr lang="it-IT" sz="1600" b="0" i="1" smtClean="0">
                              <a:latin typeface="Cambria Math"/>
                            </a:rPr>
                            <m:t> </m:t>
                          </m:r>
                          <m:r>
                            <a:rPr lang="it-IT" sz="1600" b="0" i="1" smtClean="0">
                              <a:latin typeface="Cambria Math"/>
                            </a:rPr>
                            <m:t>𝑥</m:t>
                          </m:r>
                          <m:r>
                            <a:rPr lang="it-IT" sz="1600" b="0" i="1" smtClean="0">
                              <a:latin typeface="Cambria Math"/>
                            </a:rPr>
                            <m:t> 0,2</m:t>
                          </m:r>
                        </m:e>
                      </m:d>
                    </m:oMath>
                  </m:oMathPara>
                </a14:m>
                <a:endParaRPr lang="it-IT" sz="1600" b="0" dirty="0" smtClean="0"/>
              </a:p>
              <a:p>
                <a:pPr marL="185738">
                  <a:lnSpc>
                    <a:spcPct val="150000"/>
                  </a:lnSpc>
                  <a:spcBef>
                    <a:spcPts val="800"/>
                  </a:spcBef>
                </a:pPr>
                <a:r>
                  <a:rPr lang="it-IT" sz="1600" dirty="0" smtClean="0">
                    <a:solidFill>
                      <a:srgbClr val="1F4E79"/>
                    </a:solidFill>
                  </a:rPr>
                  <a:t>con:</a:t>
                </a:r>
              </a:p>
              <a:p>
                <a:pPr marL="285750" indent="-285750">
                  <a:buFont typeface="Arial" panose="020B0604020202020204" pitchFamily="34" charset="0"/>
                  <a:buChar char="•"/>
                </a:pPr>
                <a:r>
                  <a:rPr lang="it-IT" sz="1600" dirty="0" err="1" smtClean="0">
                    <a:solidFill>
                      <a:srgbClr val="1F4E79"/>
                    </a:solidFill>
                  </a:rPr>
                  <a:t>Iv</a:t>
                </a:r>
                <a:r>
                  <a:rPr lang="it-IT" sz="1600" dirty="0" smtClean="0">
                    <a:solidFill>
                      <a:srgbClr val="1F4E79"/>
                    </a:solidFill>
                  </a:rPr>
                  <a:t> </a:t>
                </a:r>
                <a:r>
                  <a:rPr lang="it-IT" sz="1600" dirty="0">
                    <a:solidFill>
                      <a:srgbClr val="1F4E79"/>
                    </a:solidFill>
                  </a:rPr>
                  <a:t>= </a:t>
                </a:r>
                <a:r>
                  <a:rPr lang="it-IT" sz="1600" dirty="0" smtClean="0">
                    <a:solidFill>
                      <a:srgbClr val="1F4E79"/>
                    </a:solidFill>
                  </a:rPr>
                  <a:t>1 - IR </a:t>
                </a:r>
                <a:r>
                  <a:rPr lang="it-IT" sz="1600" dirty="0">
                    <a:solidFill>
                      <a:srgbClr val="1F4E79"/>
                    </a:solidFill>
                  </a:rPr>
                  <a:t>e l’indice legato alla </a:t>
                </a:r>
                <a:r>
                  <a:rPr lang="it-IT" sz="1600" dirty="0" smtClean="0">
                    <a:solidFill>
                      <a:srgbClr val="FF0000"/>
                    </a:solidFill>
                  </a:rPr>
                  <a:t>vulnerabilità</a:t>
                </a:r>
                <a:r>
                  <a:rPr lang="it-IT" sz="1600" dirty="0" smtClean="0">
                    <a:solidFill>
                      <a:srgbClr val="1F4E79"/>
                    </a:solidFill>
                  </a:rPr>
                  <a:t> </a:t>
                </a:r>
                <a:r>
                  <a:rPr lang="it-IT" sz="1600" dirty="0">
                    <a:solidFill>
                      <a:srgbClr val="1F4E79"/>
                    </a:solidFill>
                  </a:rPr>
                  <a:t>dell’edificio </a:t>
                </a:r>
                <a:r>
                  <a:rPr lang="it-IT" sz="1600" dirty="0" smtClean="0">
                    <a:solidFill>
                      <a:srgbClr val="1F4E79"/>
                    </a:solidFill>
                  </a:rPr>
                  <a:t>esistente;</a:t>
                </a:r>
              </a:p>
              <a:p>
                <a:pPr marL="285750" indent="-285750">
                  <a:buFont typeface="Arial" panose="020B0604020202020204" pitchFamily="34" charset="0"/>
                  <a:buChar char="•"/>
                </a:pPr>
                <a:r>
                  <a:rPr lang="it-IT" sz="1600" dirty="0" err="1" smtClean="0">
                    <a:solidFill>
                      <a:srgbClr val="1F4E79"/>
                    </a:solidFill>
                  </a:rPr>
                  <a:t>I</a:t>
                </a:r>
                <a:r>
                  <a:rPr lang="it-IT" sz="1600" dirty="0" err="1">
                    <a:solidFill>
                      <a:srgbClr val="1F4E79"/>
                    </a:solidFill>
                  </a:rPr>
                  <a:t>e</a:t>
                </a:r>
                <a:r>
                  <a:rPr lang="it-IT" sz="1600" dirty="0" smtClean="0">
                    <a:solidFill>
                      <a:srgbClr val="1F4E79"/>
                    </a:solidFill>
                  </a:rPr>
                  <a:t> è </a:t>
                </a:r>
                <a:r>
                  <a:rPr lang="it-IT" sz="1600" dirty="0">
                    <a:solidFill>
                      <a:srgbClr val="1F4E79"/>
                    </a:solidFill>
                  </a:rPr>
                  <a:t>l’indice legato all’</a:t>
                </a:r>
                <a:r>
                  <a:rPr lang="it-IT" sz="1600" dirty="0">
                    <a:solidFill>
                      <a:srgbClr val="FF0000"/>
                    </a:solidFill>
                  </a:rPr>
                  <a:t>esposizione</a:t>
                </a:r>
                <a:r>
                  <a:rPr lang="it-IT" sz="1600" dirty="0">
                    <a:solidFill>
                      <a:srgbClr val="1F4E79"/>
                    </a:solidFill>
                  </a:rPr>
                  <a:t> nell’edificio </a:t>
                </a:r>
                <a:r>
                  <a:rPr lang="it-IT" sz="1600" dirty="0" smtClean="0">
                    <a:solidFill>
                      <a:srgbClr val="1F4E79"/>
                    </a:solidFill>
                  </a:rPr>
                  <a:t>esistente;</a:t>
                </a:r>
                <a:endParaRPr lang="it-IT" sz="1600" dirty="0">
                  <a:solidFill>
                    <a:srgbClr val="1F4E79"/>
                  </a:solidFill>
                </a:endParaRPr>
              </a:p>
              <a:p>
                <a:pPr marL="285750" indent="-285750">
                  <a:buFont typeface="Arial" panose="020B0604020202020204" pitchFamily="34" charset="0"/>
                  <a:buChar char="•"/>
                </a:pPr>
                <a:r>
                  <a:rPr lang="it-IT" sz="1600" dirty="0" err="1" smtClean="0">
                    <a:solidFill>
                      <a:srgbClr val="1F4E79"/>
                    </a:solidFill>
                  </a:rPr>
                  <a:t>Ip</a:t>
                </a:r>
                <a:r>
                  <a:rPr lang="it-IT" sz="1600" dirty="0" smtClean="0">
                    <a:solidFill>
                      <a:srgbClr val="1F4E79"/>
                    </a:solidFill>
                  </a:rPr>
                  <a:t> </a:t>
                </a:r>
                <a:r>
                  <a:rPr lang="it-IT" sz="1600" dirty="0">
                    <a:solidFill>
                      <a:srgbClr val="1F4E79"/>
                    </a:solidFill>
                  </a:rPr>
                  <a:t>è</a:t>
                </a:r>
                <a:r>
                  <a:rPr lang="it-IT" sz="1600" dirty="0" smtClean="0">
                    <a:solidFill>
                      <a:srgbClr val="1F4E79"/>
                    </a:solidFill>
                  </a:rPr>
                  <a:t> </a:t>
                </a:r>
                <a:r>
                  <a:rPr lang="it-IT" sz="1600" dirty="0">
                    <a:solidFill>
                      <a:srgbClr val="1F4E79"/>
                    </a:solidFill>
                  </a:rPr>
                  <a:t>l’indice legato alla </a:t>
                </a:r>
                <a:r>
                  <a:rPr lang="it-IT" sz="1600" dirty="0" smtClean="0">
                    <a:solidFill>
                      <a:srgbClr val="FF0000"/>
                    </a:solidFill>
                  </a:rPr>
                  <a:t>pericolosità</a:t>
                </a:r>
                <a:r>
                  <a:rPr lang="it-IT" sz="1600" dirty="0" smtClean="0">
                    <a:solidFill>
                      <a:srgbClr val="1F4E79"/>
                    </a:solidFill>
                  </a:rPr>
                  <a:t> </a:t>
                </a:r>
                <a:r>
                  <a:rPr lang="it-IT" sz="1600" dirty="0">
                    <a:solidFill>
                      <a:srgbClr val="1F4E79"/>
                    </a:solidFill>
                  </a:rPr>
                  <a:t>del sito in cui e ubicato l’edificio esistente;</a:t>
                </a:r>
              </a:p>
              <a:p>
                <a:r>
                  <a:rPr lang="it-IT" sz="1600" dirty="0" smtClean="0">
                    <a:solidFill>
                      <a:srgbClr val="1F4E79"/>
                    </a:solidFill>
                  </a:rPr>
                  <a:t>dove</a:t>
                </a:r>
                <a:r>
                  <a:rPr lang="it-IT" sz="1600" dirty="0">
                    <a:solidFill>
                      <a:srgbClr val="1F4E79"/>
                    </a:solidFill>
                  </a:rPr>
                  <a:t>: </a:t>
                </a:r>
                <a:endParaRPr lang="it-IT" sz="1600" dirty="0" smtClean="0">
                  <a:solidFill>
                    <a:srgbClr val="1F4E79"/>
                  </a:solidFill>
                </a:endParaRPr>
              </a:p>
              <a:p>
                <a:pPr marL="285750" indent="-285750">
                  <a:buFont typeface="Arial" panose="020B0604020202020204" pitchFamily="34" charset="0"/>
                  <a:buChar char="•"/>
                </a:pPr>
                <a:r>
                  <a:rPr lang="it-IT" sz="1600" dirty="0" smtClean="0">
                    <a:solidFill>
                      <a:srgbClr val="1F4E79"/>
                    </a:solidFill>
                  </a:rPr>
                  <a:t>IR è </a:t>
                </a:r>
                <a:r>
                  <a:rPr lang="it-IT" sz="1600" dirty="0">
                    <a:solidFill>
                      <a:srgbClr val="1F4E79"/>
                    </a:solidFill>
                  </a:rPr>
                  <a:t>l’</a:t>
                </a:r>
                <a:r>
                  <a:rPr lang="it-IT" sz="1600" dirty="0">
                    <a:solidFill>
                      <a:srgbClr val="FF0000"/>
                    </a:solidFill>
                  </a:rPr>
                  <a:t>indice di rischio</a:t>
                </a:r>
                <a:r>
                  <a:rPr lang="it-IT" sz="1600" dirty="0">
                    <a:solidFill>
                      <a:srgbClr val="1F4E79"/>
                    </a:solidFill>
                  </a:rPr>
                  <a:t> calcolato con le </a:t>
                </a:r>
                <a:r>
                  <a:rPr lang="it-IT" sz="1600" dirty="0" smtClean="0">
                    <a:solidFill>
                      <a:srgbClr val="1F4E79"/>
                    </a:solidFill>
                  </a:rPr>
                  <a:t>modalità </a:t>
                </a:r>
                <a:r>
                  <a:rPr lang="it-IT" sz="1600" dirty="0">
                    <a:solidFill>
                      <a:srgbClr val="1F4E79"/>
                    </a:solidFill>
                  </a:rPr>
                  <a:t>indicate nell’allegato </a:t>
                </a:r>
                <a:r>
                  <a:rPr lang="it-IT" sz="1600" dirty="0" smtClean="0">
                    <a:solidFill>
                      <a:srgbClr val="1F4E79"/>
                    </a:solidFill>
                  </a:rPr>
                  <a:t>A dell’Avviso;</a:t>
                </a:r>
                <a:endParaRPr lang="it-IT" sz="1600" dirty="0">
                  <a:solidFill>
                    <a:srgbClr val="1F4E79"/>
                  </a:solidFill>
                </a:endParaRPr>
              </a:p>
              <a:p>
                <a:pPr marL="285750" indent="-285750">
                  <a:buFont typeface="Arial" panose="020B0604020202020204" pitchFamily="34" charset="0"/>
                  <a:buChar char="•"/>
                </a:pPr>
                <a:r>
                  <a:rPr lang="it-IT" sz="1600" dirty="0" err="1" smtClean="0">
                    <a:solidFill>
                      <a:srgbClr val="1F4E79"/>
                    </a:solidFill>
                  </a:rPr>
                  <a:t>Ie</a:t>
                </a:r>
                <a:r>
                  <a:rPr lang="it-IT" sz="1600" dirty="0" smtClean="0">
                    <a:solidFill>
                      <a:srgbClr val="1F4E79"/>
                    </a:solidFill>
                  </a:rPr>
                  <a:t> </a:t>
                </a:r>
                <a:r>
                  <a:rPr lang="it-IT" sz="1600" dirty="0">
                    <a:solidFill>
                      <a:srgbClr val="1F4E79"/>
                    </a:solidFill>
                  </a:rPr>
                  <a:t>= </a:t>
                </a:r>
                <a:r>
                  <a:rPr lang="it-IT" sz="1600" dirty="0" err="1" smtClean="0">
                    <a:solidFill>
                      <a:srgbClr val="1F4E79"/>
                    </a:solidFill>
                  </a:rPr>
                  <a:t>IsxIdxIl</a:t>
                </a:r>
                <a:r>
                  <a:rPr lang="it-IT" sz="1600" dirty="0" smtClean="0">
                    <a:solidFill>
                      <a:srgbClr val="1F4E79"/>
                    </a:solidFill>
                  </a:rPr>
                  <a:t> </a:t>
                </a:r>
                <a:r>
                  <a:rPr lang="it-IT" sz="1600" dirty="0">
                    <a:solidFill>
                      <a:srgbClr val="1F4E79"/>
                    </a:solidFill>
                  </a:rPr>
                  <a:t>è</a:t>
                </a:r>
                <a:r>
                  <a:rPr lang="it-IT" sz="1600" dirty="0" smtClean="0">
                    <a:solidFill>
                      <a:srgbClr val="1F4E79"/>
                    </a:solidFill>
                  </a:rPr>
                  <a:t> </a:t>
                </a:r>
                <a:r>
                  <a:rPr lang="it-IT" sz="1600" dirty="0">
                    <a:solidFill>
                      <a:srgbClr val="1F4E79"/>
                    </a:solidFill>
                  </a:rPr>
                  <a:t>calcolato con </a:t>
                </a:r>
                <a:r>
                  <a:rPr lang="it-IT" sz="1600" dirty="0" smtClean="0">
                    <a:solidFill>
                      <a:srgbClr val="1F4E79"/>
                    </a:solidFill>
                  </a:rPr>
                  <a:t>l’ausilio di una tabella ed è funzione della tipologia di scuola, del l’affollamento e della superficie.</a:t>
                </a:r>
              </a:p>
              <a:p>
                <a:pPr marL="285750" indent="-285750">
                  <a:buFont typeface="Arial" panose="020B0604020202020204" pitchFamily="34" charset="0"/>
                  <a:buChar char="•"/>
                </a:pPr>
                <a:endParaRPr lang="it-IT" sz="1600" dirty="0" smtClean="0">
                  <a:solidFill>
                    <a:srgbClr val="1F4E79"/>
                  </a:solidFill>
                </a:endParaRPr>
              </a:p>
              <a:p>
                <a:r>
                  <a:rPr lang="it-IT" sz="1600" dirty="0">
                    <a:solidFill>
                      <a:srgbClr val="1F4E79"/>
                    </a:solidFill>
                  </a:rPr>
                  <a:t>Sono previste delle </a:t>
                </a:r>
                <a:r>
                  <a:rPr lang="it-IT" sz="1600" dirty="0" err="1">
                    <a:solidFill>
                      <a:srgbClr val="1F4E79"/>
                    </a:solidFill>
                  </a:rPr>
                  <a:t>premialità</a:t>
                </a:r>
                <a:r>
                  <a:rPr lang="it-IT" sz="1600" dirty="0">
                    <a:solidFill>
                      <a:srgbClr val="1F4E79"/>
                    </a:solidFill>
                  </a:rPr>
                  <a:t> (+10pt) per:</a:t>
                </a:r>
              </a:p>
              <a:p>
                <a:pPr marL="285750" indent="-285750">
                  <a:buFont typeface="Arial" panose="020B0604020202020204" pitchFamily="34" charset="0"/>
                  <a:buChar char="•"/>
                </a:pPr>
                <a:r>
                  <a:rPr lang="it-IT" sz="1600" dirty="0">
                    <a:solidFill>
                      <a:srgbClr val="1F4E79"/>
                    </a:solidFill>
                  </a:rPr>
                  <a:t>Delocalizzazione da R3 e R4;</a:t>
                </a:r>
              </a:p>
              <a:p>
                <a:pPr marL="285750" indent="-285750">
                  <a:buFont typeface="Arial" panose="020B0604020202020204" pitchFamily="34" charset="0"/>
                  <a:buChar char="•"/>
                </a:pPr>
                <a:r>
                  <a:rPr lang="it-IT" sz="1600" dirty="0">
                    <a:solidFill>
                      <a:srgbClr val="1F4E79"/>
                    </a:solidFill>
                  </a:rPr>
                  <a:t>Opere </a:t>
                </a:r>
                <a:r>
                  <a:rPr lang="it-IT" sz="1600" dirty="0" smtClean="0">
                    <a:solidFill>
                      <a:srgbClr val="1F4E79"/>
                    </a:solidFill>
                  </a:rPr>
                  <a:t>incompiute</a:t>
                </a:r>
                <a:endParaRPr lang="it-IT" sz="1600" dirty="0">
                  <a:solidFill>
                    <a:srgbClr val="1F4E79"/>
                  </a:solidFill>
                </a:endParaRPr>
              </a:p>
              <a:p>
                <a:endParaRPr lang="it-IT" sz="1600" dirty="0" smtClean="0">
                  <a:solidFill>
                    <a:srgbClr val="1F4E79"/>
                  </a:solidFill>
                </a:endParaRPr>
              </a:p>
              <a:p>
                <a:pPr marL="0" lvl="1"/>
                <a:r>
                  <a:rPr lang="it-IT" sz="1600" dirty="0">
                    <a:solidFill>
                      <a:srgbClr val="1F4E79"/>
                    </a:solidFill>
                  </a:rPr>
                  <a:t>(</a:t>
                </a:r>
                <a:r>
                  <a:rPr lang="it-IT" sz="1600" b="1" dirty="0" err="1">
                    <a:solidFill>
                      <a:srgbClr val="1F4E79"/>
                    </a:solidFill>
                  </a:rPr>
                  <a:t>P</a:t>
                </a:r>
                <a:r>
                  <a:rPr lang="it-IT" sz="1600" b="1" baseline="-25000" dirty="0" err="1">
                    <a:solidFill>
                      <a:srgbClr val="1F4E79"/>
                    </a:solidFill>
                  </a:rPr>
                  <a:t>max</a:t>
                </a:r>
                <a:r>
                  <a:rPr lang="it-IT" sz="1600" b="1" dirty="0">
                    <a:solidFill>
                      <a:srgbClr val="1F4E79"/>
                    </a:solidFill>
                  </a:rPr>
                  <a:t> = </a:t>
                </a:r>
                <a:r>
                  <a:rPr lang="it-IT" sz="1600" dirty="0" smtClean="0">
                    <a:solidFill>
                      <a:srgbClr val="1F4E79"/>
                    </a:solidFill>
                  </a:rPr>
                  <a:t>70 + 10</a:t>
                </a:r>
                <a:r>
                  <a:rPr lang="it-IT" sz="1600" b="1" dirty="0" smtClean="0">
                    <a:solidFill>
                      <a:srgbClr val="1F4E79"/>
                    </a:solidFill>
                  </a:rPr>
                  <a:t> = 80</a:t>
                </a:r>
                <a:r>
                  <a:rPr lang="it-IT" sz="1600" dirty="0" smtClean="0">
                    <a:solidFill>
                      <a:srgbClr val="1F4E79"/>
                    </a:solidFill>
                  </a:rPr>
                  <a:t>)</a:t>
                </a:r>
                <a:endParaRPr lang="it-IT" sz="1600" dirty="0">
                  <a:solidFill>
                    <a:srgbClr val="1F4E79"/>
                  </a:solidFill>
                </a:endParaRPr>
              </a:p>
              <a:p>
                <a:endParaRPr lang="it-IT" sz="1600" dirty="0" smtClean="0">
                  <a:solidFill>
                    <a:srgbClr val="1F4E79"/>
                  </a:solidFill>
                </a:endParaRPr>
              </a:p>
              <a:p>
                <a:r>
                  <a:rPr lang="it-IT" sz="1600" dirty="0" smtClean="0">
                    <a:solidFill>
                      <a:srgbClr val="1F4E79"/>
                    </a:solidFill>
                  </a:rPr>
                  <a:t>Sono escluse </a:t>
                </a:r>
                <a:r>
                  <a:rPr lang="it-IT" sz="1600" dirty="0">
                    <a:solidFill>
                      <a:srgbClr val="1F4E79"/>
                    </a:solidFill>
                  </a:rPr>
                  <a:t>dal calcolo di R: nuove costruzione </a:t>
                </a:r>
                <a:r>
                  <a:rPr lang="it-IT" sz="1600" dirty="0" smtClean="0">
                    <a:solidFill>
                      <a:srgbClr val="1F4E79"/>
                    </a:solidFill>
                  </a:rPr>
                  <a:t>ampliamenti (P=40pti) </a:t>
                </a:r>
                <a:endParaRPr lang="it-IT" sz="1600" dirty="0">
                  <a:solidFill>
                    <a:srgbClr val="1F4E79"/>
                  </a:solidFill>
                </a:endParaRPr>
              </a:p>
              <a:p>
                <a:pPr marL="185738">
                  <a:lnSpc>
                    <a:spcPct val="150000"/>
                  </a:lnSpc>
                  <a:spcBef>
                    <a:spcPts val="800"/>
                  </a:spcBef>
                </a:pPr>
                <a:endParaRPr lang="it-IT" sz="1600" dirty="0" smtClean="0"/>
              </a:p>
            </p:txBody>
          </p:sp>
        </mc:Choice>
        <mc:Fallback xmlns="">
          <p:sp>
            <p:nvSpPr>
              <p:cNvPr id="2" name="Rettangolo 1"/>
              <p:cNvSpPr>
                <a:spLocks noRot="1" noChangeAspect="1" noMove="1" noResize="1" noEditPoints="1" noAdjustHandles="1" noChangeArrowheads="1" noChangeShapeType="1" noTextEdit="1"/>
              </p:cNvSpPr>
              <p:nvPr/>
            </p:nvSpPr>
            <p:spPr>
              <a:xfrm>
                <a:off x="315054" y="1111075"/>
                <a:ext cx="8127023" cy="5892447"/>
              </a:xfrm>
              <a:prstGeom prst="rect">
                <a:avLst/>
              </a:prstGeom>
              <a:blipFill rotWithShape="1">
                <a:blip r:embed="rId4"/>
                <a:stretch>
                  <a:fillRect l="-450" t="-310" r="-375"/>
                </a:stretch>
              </a:blipFill>
            </p:spPr>
            <p:txBody>
              <a:bodyPr/>
              <a:lstStyle/>
              <a:p>
                <a:r>
                  <a:rPr lang="it-IT">
                    <a:noFill/>
                  </a:rPr>
                  <a:t> </a:t>
                </a:r>
              </a:p>
            </p:txBody>
          </p:sp>
        </mc:Fallback>
      </mc:AlternateContent>
      <p:sp>
        <p:nvSpPr>
          <p:cNvPr id="45" name="CasellaDiTesto 44"/>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46" name="CasellaDiTesto 45"/>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47" name="CasellaDiTesto 46"/>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48" name="CasellaDiTesto 47"/>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49" name="CasellaDiTesto 48"/>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50" name="CasellaDiTesto 49"/>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51" name="CasellaDiTesto 50"/>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52" name="CasellaDiTesto 51"/>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53" name="CasellaDiTesto 52"/>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54" name="CasellaDiTesto 53"/>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55" name="CasellaDiTesto 54"/>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56" name="CasellaDiTesto 55"/>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57" name="CasellaDiTesto 56"/>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58" name="Connettore 1 57"/>
          <p:cNvCxnSpPr/>
          <p:nvPr/>
        </p:nvCxnSpPr>
        <p:spPr>
          <a:xfrm>
            <a:off x="9280760" y="5263890"/>
            <a:ext cx="136812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4946" y="4656685"/>
            <a:ext cx="3023681" cy="181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587665" y="6269866"/>
            <a:ext cx="3826123" cy="615553"/>
          </a:xfrm>
          <a:prstGeom prst="rect">
            <a:avLst/>
          </a:prstGeom>
        </p:spPr>
        <p:txBody>
          <a:bodyPr wrap="square">
            <a:spAutoFit/>
          </a:bodyPr>
          <a:lstStyle/>
          <a:p>
            <a:endParaRPr lang="it-IT" sz="1600" dirty="0" smtClean="0">
              <a:solidFill>
                <a:srgbClr val="1F4E79"/>
              </a:solidFill>
            </a:endParaRPr>
          </a:p>
          <a:p>
            <a:r>
              <a:rPr lang="it-IT" dirty="0" smtClean="0">
                <a:solidFill>
                  <a:srgbClr val="1F4E79"/>
                </a:solidFill>
              </a:rPr>
              <a:t>  </a:t>
            </a:r>
            <a:endParaRPr lang="it-IT" dirty="0"/>
          </a:p>
        </p:txBody>
      </p:sp>
    </p:spTree>
    <p:extLst>
      <p:ext uri="{BB962C8B-B14F-4D97-AF65-F5344CB8AC3E}">
        <p14:creationId xmlns:p14="http://schemas.microsoft.com/office/powerpoint/2010/main" val="3567478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4103"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28</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2624553" y="276289"/>
            <a:ext cx="3578469" cy="566309"/>
          </a:xfrm>
          <a:prstGeom prst="rect">
            <a:avLst/>
          </a:prstGeom>
          <a:noFill/>
        </p:spPr>
        <p:txBody>
          <a:bodyPr wrap="square" rtlCol="0">
            <a:spAutoFit/>
          </a:bodyPr>
          <a:lstStyle/>
          <a:p>
            <a:pPr>
              <a:lnSpc>
                <a:spcPct val="110000"/>
              </a:lnSpc>
            </a:pPr>
            <a:r>
              <a:rPr lang="it-IT" sz="2800" dirty="0" smtClean="0">
                <a:solidFill>
                  <a:schemeClr val="accent1">
                    <a:lumMod val="50000"/>
                  </a:schemeClr>
                </a:solidFill>
              </a:rPr>
              <a:t>Scheda di Valutazione</a:t>
            </a:r>
            <a:endParaRPr lang="it-IT" sz="2800" dirty="0">
              <a:solidFill>
                <a:schemeClr val="accent1">
                  <a:lumMod val="50000"/>
                </a:schemeClr>
              </a:solidFill>
            </a:endParaRPr>
          </a:p>
        </p:txBody>
      </p:sp>
      <p:sp>
        <p:nvSpPr>
          <p:cNvPr id="45" name="CasellaDiTesto 44"/>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46" name="CasellaDiTesto 45"/>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47" name="CasellaDiTesto 46"/>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48" name="CasellaDiTesto 47"/>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49" name="CasellaDiTesto 48"/>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50" name="CasellaDiTesto 49"/>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51" name="CasellaDiTesto 50"/>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52" name="CasellaDiTesto 51"/>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53" name="CasellaDiTesto 52"/>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54" name="CasellaDiTesto 53"/>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55" name="CasellaDiTesto 54"/>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56" name="CasellaDiTesto 55"/>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57" name="CasellaDiTesto 56"/>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58" name="Connettore 1 57"/>
          <p:cNvCxnSpPr/>
          <p:nvPr/>
        </p:nvCxnSpPr>
        <p:spPr>
          <a:xfrm>
            <a:off x="9280760" y="5263890"/>
            <a:ext cx="136812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127537" y="1189562"/>
            <a:ext cx="8572500" cy="6740307"/>
          </a:xfrm>
          <a:prstGeom prst="rect">
            <a:avLst/>
          </a:prstGeom>
        </p:spPr>
        <p:txBody>
          <a:bodyPr wrap="square">
            <a:spAutoFit/>
          </a:bodyPr>
          <a:lstStyle/>
          <a:p>
            <a:pPr marL="177800" algn="just">
              <a:tabLst>
                <a:tab pos="177800" algn="l"/>
                <a:tab pos="901700" algn="l"/>
              </a:tabLst>
            </a:pPr>
            <a:r>
              <a:rPr lang="it-IT" sz="1600" b="1" dirty="0" smtClean="0">
                <a:solidFill>
                  <a:srgbClr val="1F4E79"/>
                </a:solidFill>
              </a:rPr>
              <a:t>Ulteriori criteri legati all’adeguamento normativo e antincendio:</a:t>
            </a:r>
          </a:p>
          <a:p>
            <a:pPr marL="177800" algn="just">
              <a:tabLst>
                <a:tab pos="177800" algn="l"/>
                <a:tab pos="901700" algn="l"/>
              </a:tabLst>
            </a:pPr>
            <a:endParaRPr lang="it-IT" sz="800" dirty="0" smtClean="0">
              <a:solidFill>
                <a:srgbClr val="1F4E79"/>
              </a:solidFill>
            </a:endParaRPr>
          </a:p>
          <a:p>
            <a:pPr marL="901700" indent="-368300" algn="just">
              <a:buFont typeface="Arial" panose="020B0604020202020204" pitchFamily="34" charset="0"/>
              <a:buChar char="•"/>
            </a:pPr>
            <a:r>
              <a:rPr lang="it-IT" sz="1600" dirty="0" smtClean="0">
                <a:solidFill>
                  <a:srgbClr val="1F4E79"/>
                </a:solidFill>
              </a:rPr>
              <a:t>interventi necessari:</a:t>
            </a:r>
          </a:p>
          <a:p>
            <a:pPr marL="1358900" lvl="1" indent="-368300" algn="just">
              <a:buFont typeface="Arial" panose="020B0604020202020204" pitchFamily="34" charset="0"/>
              <a:buChar char="•"/>
            </a:pPr>
            <a:r>
              <a:rPr lang="it-IT" sz="1600" dirty="0">
                <a:solidFill>
                  <a:srgbClr val="1F4E79"/>
                </a:solidFill>
              </a:rPr>
              <a:t>all’adeguamento a norma degli impianti tecnologici </a:t>
            </a:r>
            <a:r>
              <a:rPr lang="it-IT" sz="1600" dirty="0" smtClean="0">
                <a:solidFill>
                  <a:srgbClr val="1F4E79"/>
                </a:solidFill>
              </a:rPr>
              <a:t>esistenti		10 </a:t>
            </a:r>
            <a:r>
              <a:rPr lang="it-IT" sz="1600" dirty="0" err="1" smtClean="0">
                <a:solidFill>
                  <a:srgbClr val="1F4E79"/>
                </a:solidFill>
              </a:rPr>
              <a:t>pti</a:t>
            </a:r>
            <a:endParaRPr lang="it-IT" sz="1600" dirty="0" smtClean="0">
              <a:solidFill>
                <a:srgbClr val="1F4E79"/>
              </a:solidFill>
            </a:endParaRPr>
          </a:p>
          <a:p>
            <a:pPr marL="1358900" lvl="1" indent="-368300" algn="just">
              <a:buFont typeface="Arial" panose="020B0604020202020204" pitchFamily="34" charset="0"/>
              <a:buChar char="•"/>
            </a:pPr>
            <a:r>
              <a:rPr lang="it-IT" sz="1600" dirty="0" smtClean="0">
                <a:solidFill>
                  <a:srgbClr val="1F4E79"/>
                </a:solidFill>
              </a:rPr>
              <a:t>all’abbattimento delle barriere architettoniche			5 </a:t>
            </a:r>
            <a:r>
              <a:rPr lang="it-IT" sz="1600" dirty="0" err="1" smtClean="0">
                <a:solidFill>
                  <a:srgbClr val="1F4E79"/>
                </a:solidFill>
              </a:rPr>
              <a:t>pti</a:t>
            </a:r>
            <a:endParaRPr lang="it-IT" sz="1600" dirty="0" smtClean="0">
              <a:solidFill>
                <a:srgbClr val="1F4E79"/>
              </a:solidFill>
            </a:endParaRPr>
          </a:p>
          <a:p>
            <a:pPr marL="1358900" lvl="1" indent="-368300" algn="just">
              <a:buFont typeface="Arial" panose="020B0604020202020204" pitchFamily="34" charset="0"/>
              <a:buChar char="•"/>
            </a:pPr>
            <a:r>
              <a:rPr lang="it-IT" sz="1600" dirty="0" smtClean="0">
                <a:solidFill>
                  <a:srgbClr val="1F4E79"/>
                </a:solidFill>
              </a:rPr>
              <a:t>al raggiungimento delle condizioni di sicurezza e igiene</a:t>
            </a:r>
            <a:r>
              <a:rPr lang="it-IT" sz="1600" dirty="0">
                <a:solidFill>
                  <a:srgbClr val="1F4E79"/>
                </a:solidFill>
              </a:rPr>
              <a:t>	</a:t>
            </a:r>
            <a:r>
              <a:rPr lang="it-IT" sz="1600" dirty="0" smtClean="0">
                <a:solidFill>
                  <a:srgbClr val="1F4E79"/>
                </a:solidFill>
              </a:rPr>
              <a:t>	5 </a:t>
            </a:r>
            <a:r>
              <a:rPr lang="it-IT" sz="1600" dirty="0" err="1" smtClean="0">
                <a:solidFill>
                  <a:srgbClr val="1F4E79"/>
                </a:solidFill>
              </a:rPr>
              <a:t>pti</a:t>
            </a:r>
            <a:endParaRPr lang="it-IT" sz="1600" dirty="0" smtClean="0">
              <a:solidFill>
                <a:srgbClr val="1F4E79"/>
              </a:solidFill>
            </a:endParaRPr>
          </a:p>
          <a:p>
            <a:pPr marL="990600" lvl="1" algn="just"/>
            <a:r>
              <a:rPr lang="it-IT" sz="1600" dirty="0" smtClean="0">
                <a:solidFill>
                  <a:srgbClr val="1F4E79"/>
                </a:solidFill>
              </a:rPr>
              <a:t>							(</a:t>
            </a:r>
            <a:r>
              <a:rPr lang="it-IT" sz="1600" b="1" dirty="0" err="1" smtClean="0">
                <a:solidFill>
                  <a:srgbClr val="1F4E79"/>
                </a:solidFill>
              </a:rPr>
              <a:t>P</a:t>
            </a:r>
            <a:r>
              <a:rPr lang="it-IT" sz="1600" b="1" baseline="-25000" dirty="0" err="1" smtClean="0">
                <a:solidFill>
                  <a:srgbClr val="1F4E79"/>
                </a:solidFill>
              </a:rPr>
              <a:t>max</a:t>
            </a:r>
            <a:r>
              <a:rPr lang="it-IT" sz="1600" b="1" dirty="0" smtClean="0">
                <a:solidFill>
                  <a:srgbClr val="1F4E79"/>
                </a:solidFill>
              </a:rPr>
              <a:t> = 20</a:t>
            </a:r>
            <a:r>
              <a:rPr lang="it-IT" sz="1600" dirty="0" smtClean="0">
                <a:solidFill>
                  <a:srgbClr val="1F4E79"/>
                </a:solidFill>
              </a:rPr>
              <a:t>)</a:t>
            </a:r>
          </a:p>
          <a:p>
            <a:pPr marL="533400" algn="just"/>
            <a:endParaRPr lang="it-IT" sz="800" dirty="0" smtClean="0">
              <a:solidFill>
                <a:srgbClr val="1F4E79"/>
              </a:solidFill>
            </a:endParaRPr>
          </a:p>
          <a:p>
            <a:pPr marL="901700" indent="-368300" algn="just">
              <a:buFont typeface="Arial" panose="020B0604020202020204" pitchFamily="34" charset="0"/>
              <a:buChar char="•"/>
            </a:pPr>
            <a:r>
              <a:rPr lang="it-IT" sz="1600" dirty="0" smtClean="0">
                <a:solidFill>
                  <a:srgbClr val="1F4E79"/>
                </a:solidFill>
              </a:rPr>
              <a:t>interventi per garantire il rispetto della vigente normativa antincendio (DPR 151/2011)</a:t>
            </a:r>
          </a:p>
          <a:p>
            <a:pPr marL="1358900" lvl="1" indent="-368300" algn="just">
              <a:buFont typeface="Arial" panose="020B0604020202020204" pitchFamily="34" charset="0"/>
              <a:buChar char="•"/>
            </a:pPr>
            <a:r>
              <a:rPr lang="it-IT" sz="1600" dirty="0" smtClean="0">
                <a:solidFill>
                  <a:srgbClr val="1F4E79"/>
                </a:solidFill>
              </a:rPr>
              <a:t>Nessuna attività controllo VVF 				5 </a:t>
            </a:r>
            <a:r>
              <a:rPr lang="it-IT" sz="1600" dirty="0" err="1" smtClean="0">
                <a:solidFill>
                  <a:srgbClr val="1F4E79"/>
                </a:solidFill>
              </a:rPr>
              <a:t>pti</a:t>
            </a:r>
            <a:endParaRPr lang="it-IT" sz="1600" dirty="0" smtClean="0">
              <a:solidFill>
                <a:srgbClr val="1F4E79"/>
              </a:solidFill>
            </a:endParaRPr>
          </a:p>
          <a:p>
            <a:pPr marL="1358900" lvl="1" indent="-368300" algn="just">
              <a:buFont typeface="Arial" panose="020B0604020202020204" pitchFamily="34" charset="0"/>
              <a:buChar char="•"/>
            </a:pPr>
            <a:r>
              <a:rPr lang="it-IT" sz="1600" dirty="0" smtClean="0">
                <a:solidFill>
                  <a:srgbClr val="1F4E79"/>
                </a:solidFill>
              </a:rPr>
              <a:t>1 attività controllo VVF					10pti</a:t>
            </a:r>
          </a:p>
          <a:p>
            <a:pPr marL="1358900" lvl="1" indent="-368300" algn="just">
              <a:buFont typeface="Arial" panose="020B0604020202020204" pitchFamily="34" charset="0"/>
              <a:buChar char="•"/>
            </a:pPr>
            <a:r>
              <a:rPr lang="it-IT" sz="1600" dirty="0" smtClean="0">
                <a:solidFill>
                  <a:srgbClr val="1F4E79"/>
                </a:solidFill>
              </a:rPr>
              <a:t>2 attività controllo VVF					15 </a:t>
            </a:r>
            <a:r>
              <a:rPr lang="it-IT" sz="1600" dirty="0" err="1" smtClean="0">
                <a:solidFill>
                  <a:srgbClr val="1F4E79"/>
                </a:solidFill>
              </a:rPr>
              <a:t>pti</a:t>
            </a:r>
            <a:endParaRPr lang="it-IT" sz="1600" dirty="0" smtClean="0">
              <a:solidFill>
                <a:srgbClr val="1F4E79"/>
              </a:solidFill>
            </a:endParaRPr>
          </a:p>
          <a:p>
            <a:pPr marL="1358900" lvl="1" indent="-368300" algn="just">
              <a:buFont typeface="Arial" panose="020B0604020202020204" pitchFamily="34" charset="0"/>
              <a:buChar char="•"/>
            </a:pPr>
            <a:r>
              <a:rPr lang="it-IT" sz="1600" dirty="0" smtClean="0">
                <a:solidFill>
                  <a:srgbClr val="1F4E79"/>
                </a:solidFill>
              </a:rPr>
              <a:t>&gt;2 attività controllo VVF					20 </a:t>
            </a:r>
            <a:r>
              <a:rPr lang="it-IT" sz="1600" dirty="0" err="1" smtClean="0">
                <a:solidFill>
                  <a:srgbClr val="1F4E79"/>
                </a:solidFill>
              </a:rPr>
              <a:t>pti</a:t>
            </a:r>
            <a:endParaRPr lang="it-IT" sz="1600" dirty="0" smtClean="0">
              <a:solidFill>
                <a:srgbClr val="1F4E79"/>
              </a:solidFill>
            </a:endParaRPr>
          </a:p>
          <a:p>
            <a:pPr marL="990600" lvl="1" algn="just"/>
            <a:r>
              <a:rPr lang="it-IT" sz="1600" dirty="0" smtClean="0">
                <a:solidFill>
                  <a:srgbClr val="1F4E79"/>
                </a:solidFill>
              </a:rPr>
              <a:t>							(</a:t>
            </a:r>
            <a:r>
              <a:rPr lang="it-IT" sz="1600" b="1" dirty="0" err="1" smtClean="0">
                <a:solidFill>
                  <a:srgbClr val="1F4E79"/>
                </a:solidFill>
              </a:rPr>
              <a:t>P</a:t>
            </a:r>
            <a:r>
              <a:rPr lang="it-IT" sz="1600" b="1" baseline="-25000" dirty="0" err="1" smtClean="0">
                <a:solidFill>
                  <a:srgbClr val="1F4E79"/>
                </a:solidFill>
              </a:rPr>
              <a:t>max</a:t>
            </a:r>
            <a:r>
              <a:rPr lang="it-IT" sz="1600" b="1" dirty="0" smtClean="0">
                <a:solidFill>
                  <a:srgbClr val="1F4E79"/>
                </a:solidFill>
              </a:rPr>
              <a:t> </a:t>
            </a:r>
            <a:r>
              <a:rPr lang="it-IT" sz="1600" b="1" dirty="0">
                <a:solidFill>
                  <a:srgbClr val="1F4E79"/>
                </a:solidFill>
              </a:rPr>
              <a:t>= 20</a:t>
            </a:r>
            <a:r>
              <a:rPr lang="it-IT" sz="1600" dirty="0">
                <a:solidFill>
                  <a:srgbClr val="1F4E79"/>
                </a:solidFill>
              </a:rPr>
              <a:t>)</a:t>
            </a:r>
            <a:endParaRPr lang="it-IT" sz="1600" dirty="0" smtClean="0">
              <a:solidFill>
                <a:srgbClr val="1F4E79"/>
              </a:solidFill>
            </a:endParaRPr>
          </a:p>
          <a:p>
            <a:pPr algn="just"/>
            <a:r>
              <a:rPr lang="it-IT" sz="1600" dirty="0" smtClean="0">
                <a:solidFill>
                  <a:srgbClr val="1F4E79"/>
                </a:solidFill>
              </a:rPr>
              <a:t>							</a:t>
            </a:r>
          </a:p>
          <a:p>
            <a:pPr marL="0" lvl="1" algn="r"/>
            <a:r>
              <a:rPr lang="it-IT" sz="1600" dirty="0">
                <a:solidFill>
                  <a:srgbClr val="1F4E79"/>
                </a:solidFill>
              </a:rPr>
              <a:t>	</a:t>
            </a:r>
            <a:r>
              <a:rPr lang="it-IT" sz="1600" dirty="0" smtClean="0">
                <a:solidFill>
                  <a:srgbClr val="1F4E79"/>
                </a:solidFill>
              </a:rPr>
              <a:t>					(</a:t>
            </a:r>
            <a:r>
              <a:rPr lang="it-IT" sz="1600" b="1" dirty="0" err="1">
                <a:solidFill>
                  <a:srgbClr val="1F4E79"/>
                </a:solidFill>
              </a:rPr>
              <a:t>P</a:t>
            </a:r>
            <a:r>
              <a:rPr lang="it-IT" sz="1600" b="1" baseline="-25000" dirty="0" err="1">
                <a:solidFill>
                  <a:srgbClr val="1F4E79"/>
                </a:solidFill>
              </a:rPr>
              <a:t>max</a:t>
            </a:r>
            <a:r>
              <a:rPr lang="it-IT" sz="1600" b="1" dirty="0">
                <a:solidFill>
                  <a:srgbClr val="1F4E79"/>
                </a:solidFill>
              </a:rPr>
              <a:t> = </a:t>
            </a:r>
            <a:r>
              <a:rPr lang="it-IT" sz="1600" dirty="0" smtClean="0">
                <a:solidFill>
                  <a:srgbClr val="1F4E79"/>
                </a:solidFill>
              </a:rPr>
              <a:t>70+10+20+20</a:t>
            </a:r>
            <a:r>
              <a:rPr lang="it-IT" sz="1600" b="1" dirty="0" smtClean="0">
                <a:solidFill>
                  <a:srgbClr val="1F4E79"/>
                </a:solidFill>
              </a:rPr>
              <a:t> =  120</a:t>
            </a:r>
            <a:r>
              <a:rPr lang="it-IT" sz="1600" dirty="0" smtClean="0">
                <a:solidFill>
                  <a:srgbClr val="1F4E79"/>
                </a:solidFill>
              </a:rPr>
              <a:t>)</a:t>
            </a:r>
            <a:endParaRPr lang="it-IT" sz="1600" dirty="0">
              <a:solidFill>
                <a:srgbClr val="1F4E79"/>
              </a:solidFill>
            </a:endParaRPr>
          </a:p>
          <a:p>
            <a:pPr algn="just"/>
            <a:endParaRPr lang="it-IT" sz="1600" dirty="0" smtClean="0">
              <a:solidFill>
                <a:srgbClr val="1F4E79"/>
              </a:solidFill>
            </a:endParaRPr>
          </a:p>
          <a:p>
            <a:pPr marL="533400" indent="-344488" algn="just">
              <a:buFont typeface="+mj-lt"/>
              <a:buAutoNum type="alphaUcPeriod" startAt="2"/>
            </a:pPr>
            <a:r>
              <a:rPr lang="it-IT" sz="1600" b="1" dirty="0" smtClean="0">
                <a:solidFill>
                  <a:srgbClr val="1F4E79"/>
                </a:solidFill>
              </a:rPr>
              <a:t>Nel </a:t>
            </a:r>
            <a:r>
              <a:rPr lang="it-IT" sz="1600" b="1" dirty="0">
                <a:solidFill>
                  <a:srgbClr val="1F4E79"/>
                </a:solidFill>
              </a:rPr>
              <a:t>caso di istanza relativa ad edifici scolastici destinati esclusivamente allo svolgimento di </a:t>
            </a:r>
            <a:r>
              <a:rPr lang="it-IT" sz="1600" b="1" dirty="0" smtClean="0">
                <a:solidFill>
                  <a:srgbClr val="1F4E79"/>
                </a:solidFill>
              </a:rPr>
              <a:t>attività̀ </a:t>
            </a:r>
            <a:r>
              <a:rPr lang="it-IT" sz="1600" b="1" dirty="0">
                <a:solidFill>
                  <a:srgbClr val="1F4E79"/>
                </a:solidFill>
              </a:rPr>
              <a:t>finalizzate al miglioramento </a:t>
            </a:r>
            <a:r>
              <a:rPr lang="it-IT" sz="1600" b="1" dirty="0" smtClean="0">
                <a:solidFill>
                  <a:srgbClr val="1F4E79"/>
                </a:solidFill>
              </a:rPr>
              <a:t>dell’attrattività </a:t>
            </a:r>
            <a:r>
              <a:rPr lang="it-IT" sz="1600" b="1" dirty="0">
                <a:solidFill>
                  <a:srgbClr val="1F4E79"/>
                </a:solidFill>
              </a:rPr>
              <a:t>della scuola (art</a:t>
            </a:r>
            <a:r>
              <a:rPr lang="it-IT" sz="1600" b="1" dirty="0" smtClean="0">
                <a:solidFill>
                  <a:srgbClr val="1F4E79"/>
                </a:solidFill>
              </a:rPr>
              <a:t>. 6, </a:t>
            </a:r>
            <a:r>
              <a:rPr lang="it-IT" sz="1600" b="1" dirty="0">
                <a:solidFill>
                  <a:srgbClr val="1F4E79"/>
                </a:solidFill>
              </a:rPr>
              <a:t>co.2 dell’Avviso) </a:t>
            </a:r>
          </a:p>
          <a:p>
            <a:pPr marL="533400" algn="just"/>
            <a:r>
              <a:rPr lang="it-IT" sz="1600" dirty="0">
                <a:solidFill>
                  <a:srgbClr val="1F4E79"/>
                </a:solidFill>
              </a:rPr>
              <a:t>Il punteggio complessivo </a:t>
            </a:r>
            <a:r>
              <a:rPr lang="it-IT" sz="1600" dirty="0" smtClean="0">
                <a:solidFill>
                  <a:srgbClr val="1F4E79"/>
                </a:solidFill>
              </a:rPr>
              <a:t> P calcolato </a:t>
            </a:r>
            <a:r>
              <a:rPr lang="it-IT" sz="1600" dirty="0">
                <a:solidFill>
                  <a:srgbClr val="1F4E79"/>
                </a:solidFill>
              </a:rPr>
              <a:t>con </a:t>
            </a:r>
            <a:r>
              <a:rPr lang="it-IT" sz="1600" dirty="0" smtClean="0">
                <a:solidFill>
                  <a:srgbClr val="1F4E79"/>
                </a:solidFill>
              </a:rPr>
              <a:t>le precedenti modalità̀ è </a:t>
            </a:r>
            <a:r>
              <a:rPr lang="it-IT" sz="1600" b="1" u="sng" dirty="0">
                <a:solidFill>
                  <a:srgbClr val="1F4E79"/>
                </a:solidFill>
              </a:rPr>
              <a:t>diminuito</a:t>
            </a:r>
            <a:r>
              <a:rPr lang="it-IT" sz="1600" dirty="0">
                <a:solidFill>
                  <a:srgbClr val="1F4E79"/>
                </a:solidFill>
              </a:rPr>
              <a:t> di un’aliquota </a:t>
            </a:r>
            <a:r>
              <a:rPr lang="it-IT" sz="1600" dirty="0" smtClean="0">
                <a:solidFill>
                  <a:srgbClr val="1F4E79"/>
                </a:solidFill>
              </a:rPr>
              <a:t>pari </a:t>
            </a:r>
            <a:r>
              <a:rPr lang="it-IT" sz="1600" dirty="0">
                <a:solidFill>
                  <a:srgbClr val="1F4E79"/>
                </a:solidFill>
              </a:rPr>
              <a:t>a </a:t>
            </a:r>
            <a:r>
              <a:rPr lang="it-IT" sz="1600" dirty="0" smtClean="0">
                <a:solidFill>
                  <a:srgbClr val="1F4E79"/>
                </a:solidFill>
              </a:rPr>
              <a:t> </a:t>
            </a:r>
            <a:r>
              <a:rPr lang="is-IS" sz="1600" b="1" dirty="0">
                <a:solidFill>
                  <a:srgbClr val="1F4E79"/>
                </a:solidFill>
              </a:rPr>
              <a:t>∆P = 10 </a:t>
            </a:r>
            <a:r>
              <a:rPr lang="is-IS" sz="1600" b="1" dirty="0" smtClean="0">
                <a:solidFill>
                  <a:srgbClr val="1F4E79"/>
                </a:solidFill>
              </a:rPr>
              <a:t>.</a:t>
            </a:r>
            <a:endParaRPr lang="is-IS" sz="1600" b="1" dirty="0">
              <a:solidFill>
                <a:srgbClr val="1F4E79"/>
              </a:solidFill>
            </a:endParaRPr>
          </a:p>
          <a:p>
            <a:pPr algn="just"/>
            <a:endParaRPr lang="it-IT" sz="1600" dirty="0">
              <a:solidFill>
                <a:srgbClr val="1F4E79"/>
              </a:solidFill>
            </a:endParaRPr>
          </a:p>
          <a:p>
            <a:pPr algn="just"/>
            <a:endParaRPr lang="it-IT" sz="1600" dirty="0">
              <a:solidFill>
                <a:srgbClr val="1F4E79"/>
              </a:solidFill>
            </a:endParaRPr>
          </a:p>
          <a:p>
            <a:pPr algn="just"/>
            <a:endParaRPr lang="it-IT" sz="1600" dirty="0">
              <a:solidFill>
                <a:srgbClr val="1F4E79"/>
              </a:solidFill>
            </a:endParaRPr>
          </a:p>
          <a:p>
            <a:pPr algn="just"/>
            <a:endParaRPr lang="it-IT" sz="1600" dirty="0">
              <a:solidFill>
                <a:srgbClr val="1F4E79"/>
              </a:solidFill>
            </a:endParaRPr>
          </a:p>
          <a:p>
            <a:pPr algn="just"/>
            <a:endParaRPr lang="it-IT" sz="1600" dirty="0" smtClean="0">
              <a:solidFill>
                <a:srgbClr val="1F4E79"/>
              </a:solidFill>
            </a:endParaRPr>
          </a:p>
          <a:p>
            <a:pPr marL="185738" algn="just"/>
            <a:r>
              <a:rPr lang="it-IT" sz="1600" dirty="0" smtClean="0">
                <a:solidFill>
                  <a:srgbClr val="1F4E79"/>
                </a:solidFill>
              </a:rPr>
              <a:t> </a:t>
            </a:r>
            <a:endParaRPr lang="it-IT" sz="1600" dirty="0">
              <a:solidFill>
                <a:srgbClr val="1F4E79"/>
              </a:solidFill>
            </a:endParaRPr>
          </a:p>
        </p:txBody>
      </p:sp>
    </p:spTree>
    <p:extLst>
      <p:ext uri="{BB962C8B-B14F-4D97-AF65-F5344CB8AC3E}">
        <p14:creationId xmlns:p14="http://schemas.microsoft.com/office/powerpoint/2010/main" val="1692992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194103" y="733797"/>
            <a:ext cx="444352" cy="400110"/>
          </a:xfrm>
          <a:prstGeom prst="rect">
            <a:avLst/>
          </a:prstGeom>
          <a:noFill/>
        </p:spPr>
        <p:txBody>
          <a:bodyPr wrap="none" rtlCol="0">
            <a:spAutoFit/>
          </a:bodyPr>
          <a:lstStyle/>
          <a:p>
            <a:r>
              <a:rPr lang="it-IT" sz="2000" dirty="0" smtClean="0">
                <a:solidFill>
                  <a:schemeClr val="tx1">
                    <a:lumMod val="50000"/>
                    <a:lumOff val="50000"/>
                  </a:schemeClr>
                </a:solidFill>
              </a:rPr>
              <a:t>29</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9" name="CasellaDiTesto 18"/>
          <p:cNvSpPr txBox="1"/>
          <p:nvPr/>
        </p:nvSpPr>
        <p:spPr>
          <a:xfrm>
            <a:off x="2624553" y="276289"/>
            <a:ext cx="3578469" cy="566309"/>
          </a:xfrm>
          <a:prstGeom prst="rect">
            <a:avLst/>
          </a:prstGeom>
          <a:noFill/>
        </p:spPr>
        <p:txBody>
          <a:bodyPr wrap="square" rtlCol="0">
            <a:spAutoFit/>
          </a:bodyPr>
          <a:lstStyle/>
          <a:p>
            <a:pPr>
              <a:lnSpc>
                <a:spcPct val="110000"/>
              </a:lnSpc>
            </a:pPr>
            <a:r>
              <a:rPr lang="it-IT" sz="2800" dirty="0" smtClean="0">
                <a:solidFill>
                  <a:schemeClr val="accent1">
                    <a:lumMod val="50000"/>
                  </a:schemeClr>
                </a:solidFill>
              </a:rPr>
              <a:t>Scheda di Valutazione</a:t>
            </a:r>
            <a:endParaRPr lang="it-IT" sz="2800" dirty="0">
              <a:solidFill>
                <a:schemeClr val="accent1">
                  <a:lumMod val="50000"/>
                </a:schemeClr>
              </a:solidFill>
            </a:endParaRPr>
          </a:p>
        </p:txBody>
      </p:sp>
      <p:sp>
        <p:nvSpPr>
          <p:cNvPr id="45" name="CasellaDiTesto 44"/>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46" name="CasellaDiTesto 45"/>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47" name="CasellaDiTesto 46"/>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48" name="CasellaDiTesto 47"/>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49" name="CasellaDiTesto 48"/>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50" name="CasellaDiTesto 49"/>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51" name="CasellaDiTesto 50"/>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52" name="CasellaDiTesto 51"/>
          <p:cNvSpPr txBox="1"/>
          <p:nvPr/>
        </p:nvSpPr>
        <p:spPr>
          <a:xfrm>
            <a:off x="9160079" y="1455035"/>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53" name="CasellaDiTesto 52"/>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54" name="CasellaDiTesto 53"/>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55" name="CasellaDiTesto 54"/>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56" name="CasellaDiTesto 55"/>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57" name="CasellaDiTesto 56"/>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58" name="Connettore 1 57"/>
          <p:cNvCxnSpPr/>
          <p:nvPr/>
        </p:nvCxnSpPr>
        <p:spPr>
          <a:xfrm>
            <a:off x="9280760" y="5263890"/>
            <a:ext cx="136812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351692" y="1077934"/>
            <a:ext cx="8261583" cy="5416868"/>
          </a:xfrm>
          <a:prstGeom prst="rect">
            <a:avLst/>
          </a:prstGeom>
        </p:spPr>
        <p:txBody>
          <a:bodyPr wrap="square">
            <a:spAutoFit/>
          </a:bodyPr>
          <a:lstStyle/>
          <a:p>
            <a:pPr marL="174625" algn="just"/>
            <a:r>
              <a:rPr lang="it-IT" sz="1600" b="1" dirty="0" smtClean="0">
                <a:solidFill>
                  <a:srgbClr val="1F4E79"/>
                </a:solidFill>
              </a:rPr>
              <a:t>Ulteriori criteri  </a:t>
            </a:r>
            <a:r>
              <a:rPr lang="it-IT" sz="1600" dirty="0" smtClean="0">
                <a:solidFill>
                  <a:srgbClr val="1F4E79"/>
                </a:solidFill>
              </a:rPr>
              <a:t>(punteggio </a:t>
            </a:r>
            <a:r>
              <a:rPr lang="it-IT" sz="1600" dirty="0" err="1" smtClean="0">
                <a:solidFill>
                  <a:srgbClr val="1F4E79"/>
                </a:solidFill>
              </a:rPr>
              <a:t>max</a:t>
            </a:r>
            <a:r>
              <a:rPr lang="it-IT" sz="1600" dirty="0" smtClean="0">
                <a:solidFill>
                  <a:srgbClr val="1F4E79"/>
                </a:solidFill>
              </a:rPr>
              <a:t> attribuibile </a:t>
            </a:r>
            <a:r>
              <a:rPr lang="it-IT" sz="1600" b="1" dirty="0" smtClean="0">
                <a:solidFill>
                  <a:srgbClr val="1F4E79"/>
                </a:solidFill>
              </a:rPr>
              <a:t>P</a:t>
            </a:r>
            <a:r>
              <a:rPr lang="it-IT" sz="1600" b="1" baseline="-25000" dirty="0" smtClean="0">
                <a:solidFill>
                  <a:srgbClr val="1F4E79"/>
                </a:solidFill>
              </a:rPr>
              <a:t>2max</a:t>
            </a:r>
            <a:r>
              <a:rPr lang="it-IT" sz="1600" b="1" dirty="0" smtClean="0">
                <a:solidFill>
                  <a:srgbClr val="1F4E79"/>
                </a:solidFill>
              </a:rPr>
              <a:t> = 80</a:t>
            </a:r>
            <a:r>
              <a:rPr lang="it-IT" sz="1600" dirty="0" smtClean="0">
                <a:solidFill>
                  <a:srgbClr val="1F4E79"/>
                </a:solidFill>
              </a:rPr>
              <a:t>) </a:t>
            </a:r>
          </a:p>
          <a:p>
            <a:pPr marL="174625" algn="just"/>
            <a:endParaRPr lang="it-IT" sz="800" dirty="0">
              <a:solidFill>
                <a:srgbClr val="1F4E79"/>
              </a:solidFill>
            </a:endParaRPr>
          </a:p>
          <a:p>
            <a:pPr marL="536575" indent="-361950" algn="just">
              <a:buFont typeface="+mj-lt"/>
              <a:buAutoNum type="arabicParenR"/>
            </a:pPr>
            <a:r>
              <a:rPr lang="it-IT" sz="1600" dirty="0" smtClean="0">
                <a:solidFill>
                  <a:srgbClr val="1F4E79"/>
                </a:solidFill>
              </a:rPr>
              <a:t>Livello di progettazione </a:t>
            </a:r>
            <a:r>
              <a:rPr lang="it-IT" sz="1600" dirty="0">
                <a:solidFill>
                  <a:srgbClr val="1F4E79"/>
                </a:solidFill>
              </a:rPr>
              <a:t>(</a:t>
            </a:r>
            <a:r>
              <a:rPr lang="it-IT" sz="1600" dirty="0" err="1">
                <a:solidFill>
                  <a:srgbClr val="1F4E79"/>
                </a:solidFill>
              </a:rPr>
              <a:t>P</a:t>
            </a:r>
            <a:r>
              <a:rPr lang="it-IT" sz="1600" baseline="-25000" dirty="0" err="1">
                <a:solidFill>
                  <a:srgbClr val="1F4E79"/>
                </a:solidFill>
              </a:rPr>
              <a:t>max</a:t>
            </a:r>
            <a:r>
              <a:rPr lang="it-IT" sz="1600" dirty="0">
                <a:solidFill>
                  <a:srgbClr val="1F4E79"/>
                </a:solidFill>
              </a:rPr>
              <a:t> = </a:t>
            </a:r>
            <a:r>
              <a:rPr lang="it-IT" sz="1600" dirty="0" smtClean="0">
                <a:solidFill>
                  <a:srgbClr val="1F4E79"/>
                </a:solidFill>
              </a:rPr>
              <a:t>15)</a:t>
            </a:r>
          </a:p>
          <a:p>
            <a:pPr marL="536575" indent="-361950" algn="just">
              <a:buFont typeface="+mj-lt"/>
              <a:buAutoNum type="arabicParenR"/>
            </a:pPr>
            <a:endParaRPr lang="it-IT" sz="800" dirty="0" smtClean="0">
              <a:solidFill>
                <a:srgbClr val="1F4E79"/>
              </a:solidFill>
            </a:endParaRPr>
          </a:p>
          <a:p>
            <a:pPr marL="536575" indent="-361950" algn="just">
              <a:buFont typeface="+mj-lt"/>
              <a:buAutoNum type="arabicParenR"/>
            </a:pPr>
            <a:r>
              <a:rPr lang="it-IT" sz="1600" dirty="0" smtClean="0">
                <a:solidFill>
                  <a:srgbClr val="1F4E79"/>
                </a:solidFill>
              </a:rPr>
              <a:t>Sostenibilità del progetto</a:t>
            </a:r>
            <a:r>
              <a:rPr lang="it-IT" sz="1600" dirty="0">
                <a:solidFill>
                  <a:srgbClr val="1F4E79"/>
                </a:solidFill>
              </a:rPr>
              <a:t>(</a:t>
            </a:r>
            <a:r>
              <a:rPr lang="it-IT" sz="1600" dirty="0" err="1">
                <a:solidFill>
                  <a:srgbClr val="1F4E79"/>
                </a:solidFill>
              </a:rPr>
              <a:t>P</a:t>
            </a:r>
            <a:r>
              <a:rPr lang="it-IT" sz="1600" baseline="-25000" dirty="0" err="1">
                <a:solidFill>
                  <a:srgbClr val="1F4E79"/>
                </a:solidFill>
              </a:rPr>
              <a:t>max</a:t>
            </a:r>
            <a:r>
              <a:rPr lang="it-IT" sz="1600" dirty="0">
                <a:solidFill>
                  <a:srgbClr val="1F4E79"/>
                </a:solidFill>
              </a:rPr>
              <a:t> = 15</a:t>
            </a:r>
            <a:r>
              <a:rPr lang="it-IT" sz="1600" dirty="0" smtClean="0">
                <a:solidFill>
                  <a:srgbClr val="1F4E79"/>
                </a:solidFill>
              </a:rPr>
              <a:t>)</a:t>
            </a:r>
          </a:p>
          <a:p>
            <a:pPr marL="896938" indent="-363538" algn="just">
              <a:buFont typeface="+mj-lt"/>
              <a:buAutoNum type="arabicPeriod"/>
            </a:pPr>
            <a:r>
              <a:rPr lang="it-IT" sz="1400" dirty="0" smtClean="0">
                <a:solidFill>
                  <a:srgbClr val="1F4E79"/>
                </a:solidFill>
              </a:rPr>
              <a:t>Efficienza energetica </a:t>
            </a:r>
            <a:r>
              <a:rPr lang="it-IT" sz="1400" dirty="0">
                <a:solidFill>
                  <a:srgbClr val="1F4E79"/>
                </a:solidFill>
              </a:rPr>
              <a:t>(</a:t>
            </a:r>
            <a:r>
              <a:rPr lang="it-IT" sz="1400" dirty="0" err="1">
                <a:solidFill>
                  <a:srgbClr val="1F4E79"/>
                </a:solidFill>
              </a:rPr>
              <a:t>P</a:t>
            </a:r>
            <a:r>
              <a:rPr lang="it-IT" sz="1400" baseline="-25000" dirty="0" err="1">
                <a:solidFill>
                  <a:srgbClr val="1F4E79"/>
                </a:solidFill>
              </a:rPr>
              <a:t>max</a:t>
            </a:r>
            <a:r>
              <a:rPr lang="it-IT" sz="1400" dirty="0">
                <a:solidFill>
                  <a:srgbClr val="1F4E79"/>
                </a:solidFill>
              </a:rPr>
              <a:t> = </a:t>
            </a:r>
            <a:r>
              <a:rPr lang="it-IT" sz="1400" dirty="0" smtClean="0">
                <a:solidFill>
                  <a:srgbClr val="1F4E79"/>
                </a:solidFill>
              </a:rPr>
              <a:t>10) </a:t>
            </a:r>
          </a:p>
          <a:p>
            <a:pPr marL="876300" indent="-342900" algn="just">
              <a:buFont typeface="+mj-lt"/>
              <a:buAutoNum type="arabicPeriod"/>
            </a:pPr>
            <a:r>
              <a:rPr lang="it-IT" sz="1400" dirty="0" smtClean="0">
                <a:solidFill>
                  <a:srgbClr val="1F4E79"/>
                </a:solidFill>
              </a:rPr>
              <a:t>Consumo di </a:t>
            </a:r>
            <a:r>
              <a:rPr lang="it-IT" sz="1400" dirty="0">
                <a:solidFill>
                  <a:srgbClr val="1F4E79"/>
                </a:solidFill>
              </a:rPr>
              <a:t>suolo (</a:t>
            </a:r>
            <a:r>
              <a:rPr lang="it-IT" sz="1400" dirty="0" err="1">
                <a:solidFill>
                  <a:srgbClr val="1F4E79"/>
                </a:solidFill>
              </a:rPr>
              <a:t>P</a:t>
            </a:r>
            <a:r>
              <a:rPr lang="it-IT" sz="1400" baseline="-25000" dirty="0" err="1">
                <a:solidFill>
                  <a:srgbClr val="1F4E79"/>
                </a:solidFill>
              </a:rPr>
              <a:t>max</a:t>
            </a:r>
            <a:r>
              <a:rPr lang="it-IT" sz="1400" dirty="0">
                <a:solidFill>
                  <a:srgbClr val="1F4E79"/>
                </a:solidFill>
              </a:rPr>
              <a:t> = </a:t>
            </a:r>
            <a:r>
              <a:rPr lang="it-IT" sz="1400" dirty="0" smtClean="0">
                <a:solidFill>
                  <a:srgbClr val="1F4E79"/>
                </a:solidFill>
              </a:rPr>
              <a:t>2)</a:t>
            </a:r>
          </a:p>
          <a:p>
            <a:pPr marL="876300" indent="-342900" algn="just">
              <a:buFont typeface="+mj-lt"/>
              <a:buAutoNum type="arabicPeriod"/>
            </a:pPr>
            <a:r>
              <a:rPr lang="it-IT" sz="1400" dirty="0" smtClean="0">
                <a:solidFill>
                  <a:srgbClr val="1F4E79"/>
                </a:solidFill>
              </a:rPr>
              <a:t>Progettazione partecipata </a:t>
            </a:r>
            <a:r>
              <a:rPr lang="it-IT" sz="1400" dirty="0">
                <a:solidFill>
                  <a:srgbClr val="1F4E79"/>
                </a:solidFill>
              </a:rPr>
              <a:t>(</a:t>
            </a:r>
            <a:r>
              <a:rPr lang="it-IT" sz="1400" dirty="0" err="1">
                <a:solidFill>
                  <a:srgbClr val="1F4E79"/>
                </a:solidFill>
              </a:rPr>
              <a:t>P</a:t>
            </a:r>
            <a:r>
              <a:rPr lang="it-IT" sz="1400" baseline="-25000" dirty="0" err="1">
                <a:solidFill>
                  <a:srgbClr val="1F4E79"/>
                </a:solidFill>
              </a:rPr>
              <a:t>max</a:t>
            </a:r>
            <a:r>
              <a:rPr lang="it-IT" sz="1400" dirty="0">
                <a:solidFill>
                  <a:srgbClr val="1F4E79"/>
                </a:solidFill>
              </a:rPr>
              <a:t> = </a:t>
            </a:r>
            <a:r>
              <a:rPr lang="it-IT" sz="1400" dirty="0" smtClean="0">
                <a:solidFill>
                  <a:srgbClr val="1F4E79"/>
                </a:solidFill>
              </a:rPr>
              <a:t>3)</a:t>
            </a:r>
          </a:p>
          <a:p>
            <a:pPr marL="533400" algn="just"/>
            <a:endParaRPr lang="it-IT" sz="800" dirty="0" smtClean="0">
              <a:solidFill>
                <a:srgbClr val="1F4E79"/>
              </a:solidFill>
            </a:endParaRPr>
          </a:p>
          <a:p>
            <a:pPr marL="536575" indent="-361950" algn="just">
              <a:buFont typeface="+mj-lt"/>
              <a:buAutoNum type="arabicParenR" startAt="3"/>
            </a:pPr>
            <a:r>
              <a:rPr lang="it-IT" sz="1600" dirty="0">
                <a:solidFill>
                  <a:srgbClr val="1F4E79"/>
                </a:solidFill>
              </a:rPr>
              <a:t>C</a:t>
            </a:r>
            <a:r>
              <a:rPr lang="it-IT" sz="1600" dirty="0" smtClean="0">
                <a:solidFill>
                  <a:srgbClr val="1F4E79"/>
                </a:solidFill>
              </a:rPr>
              <a:t>ofinanziamento con fondi dell’Ente (</a:t>
            </a:r>
            <a:r>
              <a:rPr lang="it-IT" sz="1600" dirty="0" err="1">
                <a:solidFill>
                  <a:srgbClr val="1F4E79"/>
                </a:solidFill>
              </a:rPr>
              <a:t>P</a:t>
            </a:r>
            <a:r>
              <a:rPr lang="it-IT" sz="1600" baseline="-25000" dirty="0" err="1">
                <a:solidFill>
                  <a:srgbClr val="1F4E79"/>
                </a:solidFill>
              </a:rPr>
              <a:t>max</a:t>
            </a:r>
            <a:r>
              <a:rPr lang="it-IT" sz="1600" dirty="0">
                <a:solidFill>
                  <a:srgbClr val="1F4E79"/>
                </a:solidFill>
              </a:rPr>
              <a:t> = </a:t>
            </a:r>
            <a:r>
              <a:rPr lang="it-IT" sz="1600" dirty="0" smtClean="0">
                <a:solidFill>
                  <a:srgbClr val="1F4E79"/>
                </a:solidFill>
              </a:rPr>
              <a:t>20)</a:t>
            </a:r>
          </a:p>
          <a:p>
            <a:pPr marL="536575" indent="-361950" algn="just">
              <a:spcBef>
                <a:spcPts val="800"/>
              </a:spcBef>
              <a:buFont typeface="+mj-lt"/>
              <a:buAutoNum type="arabicParenR" startAt="3"/>
            </a:pPr>
            <a:r>
              <a:rPr lang="it-IT" sz="1600" dirty="0" smtClean="0">
                <a:solidFill>
                  <a:srgbClr val="1F4E79"/>
                </a:solidFill>
              </a:rPr>
              <a:t>Cofinanziamento </a:t>
            </a:r>
            <a:r>
              <a:rPr lang="it-IT" sz="1600" dirty="0">
                <a:solidFill>
                  <a:srgbClr val="1F4E79"/>
                </a:solidFill>
              </a:rPr>
              <a:t>attraverso il ricorso al Contro Conto Termico (D.M. del 16/02/2016) (</a:t>
            </a:r>
            <a:r>
              <a:rPr lang="it-IT" sz="1600" dirty="0" err="1">
                <a:solidFill>
                  <a:srgbClr val="1F4E79"/>
                </a:solidFill>
              </a:rPr>
              <a:t>Pmax</a:t>
            </a:r>
            <a:r>
              <a:rPr lang="it-IT" sz="1600" dirty="0">
                <a:solidFill>
                  <a:srgbClr val="1F4E79"/>
                </a:solidFill>
              </a:rPr>
              <a:t> = </a:t>
            </a:r>
            <a:r>
              <a:rPr lang="it-IT" sz="1600" dirty="0" smtClean="0">
                <a:solidFill>
                  <a:srgbClr val="1F4E79"/>
                </a:solidFill>
              </a:rPr>
              <a:t>15)</a:t>
            </a:r>
          </a:p>
          <a:p>
            <a:pPr marL="536575" indent="-361950" algn="just">
              <a:spcBef>
                <a:spcPts val="800"/>
              </a:spcBef>
              <a:buFont typeface="+mj-lt"/>
              <a:buAutoNum type="arabicParenR" startAt="3"/>
            </a:pPr>
            <a:r>
              <a:rPr lang="it-IT" sz="1600" dirty="0" smtClean="0">
                <a:solidFill>
                  <a:srgbClr val="1F4E79"/>
                </a:solidFill>
              </a:rPr>
              <a:t>Dismissione </a:t>
            </a:r>
            <a:r>
              <a:rPr lang="it-IT" sz="1600" dirty="0">
                <a:solidFill>
                  <a:srgbClr val="1F4E79"/>
                </a:solidFill>
              </a:rPr>
              <a:t>di edifici scolastici in locazione passiva (P = </a:t>
            </a:r>
            <a:r>
              <a:rPr lang="it-IT" sz="1600" dirty="0" smtClean="0">
                <a:solidFill>
                  <a:srgbClr val="1F4E79"/>
                </a:solidFill>
              </a:rPr>
              <a:t>3)</a:t>
            </a:r>
          </a:p>
          <a:p>
            <a:pPr marL="536575" indent="-361950" algn="just">
              <a:spcBef>
                <a:spcPts val="800"/>
              </a:spcBef>
              <a:buFont typeface="+mj-lt"/>
              <a:buAutoNum type="arabicParenR" startAt="3"/>
            </a:pPr>
            <a:r>
              <a:rPr lang="it-IT" sz="1600" dirty="0">
                <a:solidFill>
                  <a:srgbClr val="1F4E79"/>
                </a:solidFill>
              </a:rPr>
              <a:t>Lavori connessi all’attuazione di piani di razionalizzazione della rete scolastica, formalmente approvati dall’Ente competente (P = 3) </a:t>
            </a:r>
            <a:endParaRPr lang="it-IT" sz="1600" dirty="0" smtClean="0">
              <a:solidFill>
                <a:srgbClr val="1F4E79"/>
              </a:solidFill>
            </a:endParaRPr>
          </a:p>
          <a:p>
            <a:pPr marL="536575" indent="-361950" algn="just">
              <a:spcBef>
                <a:spcPts val="800"/>
              </a:spcBef>
              <a:buFont typeface="+mj-lt"/>
              <a:buAutoNum type="arabicParenR" startAt="3"/>
            </a:pPr>
            <a:r>
              <a:rPr lang="it-IT" sz="1600" dirty="0">
                <a:solidFill>
                  <a:srgbClr val="1F4E79"/>
                </a:solidFill>
              </a:rPr>
              <a:t>Chiusura dell’edificio disposta da Autorità </a:t>
            </a:r>
            <a:r>
              <a:rPr lang="it-IT" sz="1600" dirty="0" smtClean="0">
                <a:solidFill>
                  <a:srgbClr val="1F4E79"/>
                </a:solidFill>
              </a:rPr>
              <a:t>competente (P = 4)</a:t>
            </a:r>
          </a:p>
          <a:p>
            <a:pPr marL="536575" indent="-361950" algn="just">
              <a:spcBef>
                <a:spcPts val="800"/>
              </a:spcBef>
              <a:buFont typeface="+mj-lt"/>
              <a:buAutoNum type="arabicParenR" startAt="3"/>
            </a:pPr>
            <a:r>
              <a:rPr lang="it-IT" sz="1600" dirty="0" smtClean="0">
                <a:solidFill>
                  <a:srgbClr val="1F4E79"/>
                </a:solidFill>
              </a:rPr>
              <a:t>Comuni </a:t>
            </a:r>
            <a:r>
              <a:rPr lang="it-IT" sz="1600" dirty="0">
                <a:solidFill>
                  <a:srgbClr val="1F4E79"/>
                </a:solidFill>
              </a:rPr>
              <a:t>ubicate in are SNAI (Delibera Giunta regionale n.600 del </a:t>
            </a:r>
            <a:r>
              <a:rPr lang="it-IT" sz="1600" dirty="0" smtClean="0">
                <a:solidFill>
                  <a:srgbClr val="1F4E79"/>
                </a:solidFill>
              </a:rPr>
              <a:t>01/12/2014) (P=2)</a:t>
            </a:r>
          </a:p>
          <a:p>
            <a:pPr marL="536575" indent="-361950" algn="just">
              <a:spcBef>
                <a:spcPts val="800"/>
              </a:spcBef>
              <a:buFont typeface="+mj-lt"/>
              <a:buAutoNum type="arabicParenR" startAt="3"/>
            </a:pPr>
            <a:r>
              <a:rPr lang="it-IT" sz="1600" dirty="0" smtClean="0">
                <a:solidFill>
                  <a:srgbClr val="1F4E79"/>
                </a:solidFill>
              </a:rPr>
              <a:t>Completamento </a:t>
            </a:r>
            <a:r>
              <a:rPr lang="it-IT" sz="1600" dirty="0">
                <a:solidFill>
                  <a:srgbClr val="1F4E79"/>
                </a:solidFill>
              </a:rPr>
              <a:t>lavori iniziati e non completati per mancanza di finanziamento in </a:t>
            </a:r>
            <a:r>
              <a:rPr lang="it-IT" sz="1600" dirty="0" smtClean="0">
                <a:solidFill>
                  <a:srgbClr val="1F4E79"/>
                </a:solidFill>
              </a:rPr>
              <a:t>edifici scolastici parzialmente inutilizzati </a:t>
            </a:r>
            <a:r>
              <a:rPr lang="it-IT" sz="1600" dirty="0">
                <a:solidFill>
                  <a:srgbClr val="1F4E79"/>
                </a:solidFill>
              </a:rPr>
              <a:t>(</a:t>
            </a:r>
            <a:r>
              <a:rPr lang="it-IT" sz="1600" dirty="0" err="1">
                <a:solidFill>
                  <a:srgbClr val="1F4E79"/>
                </a:solidFill>
              </a:rPr>
              <a:t>P</a:t>
            </a:r>
            <a:r>
              <a:rPr lang="it-IT" sz="1600" baseline="-25000" dirty="0" err="1">
                <a:solidFill>
                  <a:srgbClr val="1F4E79"/>
                </a:solidFill>
              </a:rPr>
              <a:t>max</a:t>
            </a:r>
            <a:r>
              <a:rPr lang="it-IT" sz="1600" dirty="0">
                <a:solidFill>
                  <a:srgbClr val="1F4E79"/>
                </a:solidFill>
              </a:rPr>
              <a:t> = 5</a:t>
            </a:r>
            <a:r>
              <a:rPr lang="it-IT" sz="1600" dirty="0" smtClean="0">
                <a:solidFill>
                  <a:srgbClr val="1F4E79"/>
                </a:solidFill>
              </a:rPr>
              <a:t>)</a:t>
            </a:r>
            <a:endParaRPr lang="it-IT" sz="1600" b="1" dirty="0">
              <a:solidFill>
                <a:srgbClr val="1F4E79"/>
              </a:solidFill>
            </a:endParaRPr>
          </a:p>
          <a:p>
            <a:pPr marL="536575" indent="-361950" algn="just">
              <a:buFont typeface="+mj-lt"/>
              <a:buAutoNum type="arabicParenR" startAt="3"/>
            </a:pPr>
            <a:endParaRPr lang="it-IT" sz="1600" dirty="0" smtClean="0">
              <a:solidFill>
                <a:srgbClr val="1F4E79"/>
              </a:solidFill>
            </a:endParaRPr>
          </a:p>
          <a:p>
            <a:pPr marL="536575" indent="-361950" algn="just">
              <a:buFont typeface="+mj-lt"/>
              <a:buAutoNum type="arabicParenR" startAt="3"/>
            </a:pPr>
            <a:endParaRPr lang="it-IT" sz="1600" dirty="0">
              <a:solidFill>
                <a:srgbClr val="1F4E79"/>
              </a:solidFill>
            </a:endParaRPr>
          </a:p>
        </p:txBody>
      </p:sp>
    </p:spTree>
    <p:extLst>
      <p:ext uri="{BB962C8B-B14F-4D97-AF65-F5344CB8AC3E}">
        <p14:creationId xmlns:p14="http://schemas.microsoft.com/office/powerpoint/2010/main" val="281537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p:cNvPicPr>
            <a:picLocks noChangeAspect="1"/>
          </p:cNvPicPr>
          <p:nvPr/>
        </p:nvPicPr>
        <p:blipFill rotWithShape="1">
          <a:blip r:embed="rId2">
            <a:extLst>
              <a:ext uri="{28A0092B-C50C-407E-A947-70E740481C1C}">
                <a14:useLocalDpi xmlns:a14="http://schemas.microsoft.com/office/drawing/2010/main" val="0"/>
              </a:ext>
            </a:extLst>
          </a:blip>
          <a:srcRect l="64009" r="18456"/>
          <a:stretch/>
        </p:blipFill>
        <p:spPr>
          <a:xfrm>
            <a:off x="8869095" y="0"/>
            <a:ext cx="3298371" cy="6858000"/>
          </a:xfrm>
          <a:prstGeom prst="rect">
            <a:avLst/>
          </a:prstGeom>
        </p:spPr>
      </p:pic>
      <p:sp>
        <p:nvSpPr>
          <p:cNvPr id="6" name="Rettangolo 5"/>
          <p:cNvSpPr/>
          <p:nvPr/>
        </p:nvSpPr>
        <p:spPr>
          <a:xfrm>
            <a:off x="8869095" y="0"/>
            <a:ext cx="3322895"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1" y="854766"/>
            <a:ext cx="8868523" cy="182463"/>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p:cNvSpPr txBox="1"/>
          <p:nvPr/>
        </p:nvSpPr>
        <p:spPr>
          <a:xfrm>
            <a:off x="593427" y="331547"/>
            <a:ext cx="7706853" cy="384721"/>
          </a:xfrm>
          <a:prstGeom prst="rect">
            <a:avLst/>
          </a:prstGeom>
          <a:noFill/>
        </p:spPr>
        <p:txBody>
          <a:bodyPr wrap="none" rtlCol="0">
            <a:spAutoFit/>
          </a:bodyPr>
          <a:lstStyle/>
          <a:p>
            <a:pPr algn="ctr"/>
            <a:r>
              <a:rPr lang="it-IT" sz="1900" dirty="0">
                <a:solidFill>
                  <a:schemeClr val="accent1">
                    <a:lumMod val="50000"/>
                  </a:schemeClr>
                </a:solidFill>
              </a:rPr>
              <a:t>P.T.E.S. </a:t>
            </a:r>
            <a:r>
              <a:rPr lang="it-IT" sz="1900" dirty="0" smtClean="0">
                <a:solidFill>
                  <a:schemeClr val="accent1">
                    <a:lumMod val="50000"/>
                  </a:schemeClr>
                </a:solidFill>
              </a:rPr>
              <a:t>2018/2020 - Piano </a:t>
            </a:r>
            <a:r>
              <a:rPr lang="it-IT" sz="1900" dirty="0">
                <a:solidFill>
                  <a:schemeClr val="accent1">
                    <a:lumMod val="50000"/>
                  </a:schemeClr>
                </a:solidFill>
              </a:rPr>
              <a:t>Triennale Edilizia Scolastica </a:t>
            </a:r>
            <a:r>
              <a:rPr lang="it-IT" sz="1900" dirty="0" smtClean="0">
                <a:solidFill>
                  <a:schemeClr val="accent1">
                    <a:lumMod val="50000"/>
                  </a:schemeClr>
                </a:solidFill>
              </a:rPr>
              <a:t> Regione Campania </a:t>
            </a:r>
            <a:endParaRPr lang="it-IT" sz="1900" dirty="0">
              <a:solidFill>
                <a:schemeClr val="accent1">
                  <a:lumMod val="50000"/>
                </a:schemeClr>
              </a:solidFill>
            </a:endParaRPr>
          </a:p>
        </p:txBody>
      </p:sp>
      <p:sp>
        <p:nvSpPr>
          <p:cNvPr id="41" name="CasellaDiTesto 40"/>
          <p:cNvSpPr txBox="1"/>
          <p:nvPr/>
        </p:nvSpPr>
        <p:spPr>
          <a:xfrm>
            <a:off x="267288" y="1228067"/>
            <a:ext cx="8482230" cy="5274881"/>
          </a:xfrm>
          <a:prstGeom prst="rect">
            <a:avLst/>
          </a:prstGeom>
          <a:noFill/>
        </p:spPr>
        <p:txBody>
          <a:bodyPr wrap="square" rtlCol="0">
            <a:noAutofit/>
          </a:bodyPr>
          <a:lstStyle/>
          <a:p>
            <a:pPr algn="ctr"/>
            <a:endParaRPr lang="it-IT" sz="3200" b="1" dirty="0" smtClean="0">
              <a:solidFill>
                <a:schemeClr val="accent1">
                  <a:lumMod val="50000"/>
                </a:schemeClr>
              </a:solidFill>
              <a:cs typeface="Calibri"/>
            </a:endParaRPr>
          </a:p>
          <a:p>
            <a:pPr algn="ctr"/>
            <a:endParaRPr lang="it-IT" sz="3200" b="1" dirty="0">
              <a:solidFill>
                <a:schemeClr val="accent1">
                  <a:lumMod val="50000"/>
                </a:schemeClr>
              </a:solidFill>
              <a:cs typeface="Calibri"/>
            </a:endParaRPr>
          </a:p>
          <a:p>
            <a:pPr algn="ctr"/>
            <a:endParaRPr lang="it-IT" sz="3200" b="1" dirty="0" smtClean="0">
              <a:solidFill>
                <a:schemeClr val="accent1">
                  <a:lumMod val="50000"/>
                </a:schemeClr>
              </a:solidFill>
              <a:cs typeface="Calibri"/>
            </a:endParaRPr>
          </a:p>
          <a:p>
            <a:pPr algn="ctr"/>
            <a:endParaRPr lang="it-IT" sz="3200" b="1" dirty="0">
              <a:solidFill>
                <a:schemeClr val="accent1">
                  <a:lumMod val="50000"/>
                </a:schemeClr>
              </a:solidFill>
              <a:cs typeface="Calibri"/>
            </a:endParaRPr>
          </a:p>
          <a:p>
            <a:pPr algn="ctr"/>
            <a:r>
              <a:rPr lang="it-IT" sz="3200" b="1" i="1" dirty="0" smtClean="0">
                <a:solidFill>
                  <a:schemeClr val="accent1">
                    <a:lumMod val="50000"/>
                  </a:schemeClr>
                </a:solidFill>
                <a:cs typeface="Calibri"/>
              </a:rPr>
              <a:t>Grazie per l’attenzione</a:t>
            </a:r>
            <a:endParaRPr lang="it-IT" sz="3200" b="1" i="1" dirty="0">
              <a:solidFill>
                <a:schemeClr val="accent1">
                  <a:lumMod val="50000"/>
                </a:schemeClr>
              </a:solidFill>
              <a:cs typeface="Calibri"/>
            </a:endParaRPr>
          </a:p>
        </p:txBody>
      </p:sp>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Tree>
    <p:extLst>
      <p:ext uri="{BB962C8B-B14F-4D97-AF65-F5344CB8AC3E}">
        <p14:creationId xmlns:p14="http://schemas.microsoft.com/office/powerpoint/2010/main" val="248344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3168944" cy="523220"/>
          </a:xfrm>
          <a:prstGeom prst="rect">
            <a:avLst/>
          </a:prstGeom>
          <a:noFill/>
        </p:spPr>
        <p:txBody>
          <a:bodyPr wrap="none" rtlCol="0">
            <a:spAutoFit/>
          </a:bodyPr>
          <a:lstStyle/>
          <a:p>
            <a:r>
              <a:rPr lang="it-IT" sz="2800" dirty="0">
                <a:solidFill>
                  <a:schemeClr val="accent1">
                    <a:lumMod val="50000"/>
                  </a:schemeClr>
                </a:solidFill>
              </a:rPr>
              <a:t>P</a:t>
            </a:r>
            <a:r>
              <a:rPr lang="it-IT" sz="2800" dirty="0" smtClean="0">
                <a:solidFill>
                  <a:schemeClr val="accent1">
                    <a:lumMod val="50000"/>
                  </a:schemeClr>
                </a:solidFill>
              </a:rPr>
              <a:t>roposte progettuali</a:t>
            </a:r>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smtClean="0">
                <a:solidFill>
                  <a:schemeClr val="tx1">
                    <a:lumMod val="50000"/>
                    <a:lumOff val="50000"/>
                  </a:schemeClr>
                </a:solidFill>
              </a:rPr>
              <a:t>2</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 name="Rettangolo 1"/>
          <p:cNvSpPr/>
          <p:nvPr/>
        </p:nvSpPr>
        <p:spPr>
          <a:xfrm>
            <a:off x="180975" y="1780238"/>
            <a:ext cx="8382000" cy="646331"/>
          </a:xfrm>
          <a:prstGeom prst="rect">
            <a:avLst/>
          </a:prstGeom>
        </p:spPr>
        <p:txBody>
          <a:bodyPr wrap="square">
            <a:spAutoFit/>
          </a:bodyPr>
          <a:lstStyle/>
          <a:p>
            <a:pPr marL="185738" algn="just"/>
            <a:r>
              <a:rPr lang="it-IT" b="1" u="sng" dirty="0" smtClean="0">
                <a:solidFill>
                  <a:schemeClr val="accent1">
                    <a:lumMod val="50000"/>
                  </a:schemeClr>
                </a:solidFill>
              </a:rPr>
              <a:t>Definizione:</a:t>
            </a:r>
            <a:r>
              <a:rPr lang="it-IT" dirty="0" smtClean="0">
                <a:solidFill>
                  <a:schemeClr val="accent1">
                    <a:lumMod val="50000"/>
                  </a:schemeClr>
                </a:solidFill>
              </a:rPr>
              <a:t> l’edificio scolastico è </a:t>
            </a:r>
            <a:r>
              <a:rPr lang="it-IT" dirty="0">
                <a:solidFill>
                  <a:schemeClr val="accent1">
                    <a:lumMod val="50000"/>
                  </a:schemeClr>
                </a:solidFill>
              </a:rPr>
              <a:t>un fabbricato o un insieme di fabbricati contigui o situati nelle immediate vicinanze, adibiti permanentemente ad uso scolastico. </a:t>
            </a:r>
            <a:r>
              <a:rPr lang="it-IT" dirty="0" smtClean="0">
                <a:solidFill>
                  <a:schemeClr val="accent1">
                    <a:lumMod val="50000"/>
                  </a:schemeClr>
                </a:solidFill>
              </a:rPr>
              <a:t>(art.2)</a:t>
            </a:r>
            <a:endParaRPr lang="it-IT" dirty="0">
              <a:solidFill>
                <a:schemeClr val="accent1">
                  <a:lumMod val="50000"/>
                </a:schemeClr>
              </a:solidFill>
            </a:endParaRPr>
          </a:p>
        </p:txBody>
      </p:sp>
      <p:sp>
        <p:nvSpPr>
          <p:cNvPr id="40" name="Rettangolo 39"/>
          <p:cNvSpPr/>
          <p:nvPr/>
        </p:nvSpPr>
        <p:spPr>
          <a:xfrm>
            <a:off x="180975" y="1124051"/>
            <a:ext cx="8382000" cy="646331"/>
          </a:xfrm>
          <a:prstGeom prst="rect">
            <a:avLst/>
          </a:prstGeom>
        </p:spPr>
        <p:txBody>
          <a:bodyPr wrap="square">
            <a:spAutoFit/>
          </a:bodyPr>
          <a:lstStyle/>
          <a:p>
            <a:pPr marL="185738" algn="just"/>
            <a:r>
              <a:rPr lang="it-IT" dirty="0" smtClean="0">
                <a:solidFill>
                  <a:schemeClr val="accent1">
                    <a:lumMod val="50000"/>
                  </a:schemeClr>
                </a:solidFill>
              </a:rPr>
              <a:t>Ciascun Ente può presentare una sola proposta progettuale di intervento per ciascun edificio scolastico di proprietà pubblica. (art. 6)</a:t>
            </a:r>
            <a:endParaRPr lang="it-IT" dirty="0">
              <a:solidFill>
                <a:schemeClr val="accent1">
                  <a:lumMod val="50000"/>
                </a:schemeClr>
              </a:solidFill>
            </a:endParaRPr>
          </a:p>
        </p:txBody>
      </p:sp>
      <p:pic>
        <p:nvPicPr>
          <p:cNvPr id="42" name="Immagine 41" descr="Scuola_(Paperopol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1346" y="2417044"/>
            <a:ext cx="1587919" cy="822894"/>
          </a:xfrm>
          <a:prstGeom prst="rect">
            <a:avLst/>
          </a:prstGeom>
        </p:spPr>
      </p:pic>
      <p:pic>
        <p:nvPicPr>
          <p:cNvPr id="46" name="Immagine 45" descr="attività mist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5760" y="3719760"/>
            <a:ext cx="1245648" cy="1790868"/>
          </a:xfrm>
          <a:prstGeom prst="rect">
            <a:avLst/>
          </a:prstGeom>
        </p:spPr>
      </p:pic>
      <p:pic>
        <p:nvPicPr>
          <p:cNvPr id="48" name="Immagine 47" descr="attività didattich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5553" y="3719760"/>
            <a:ext cx="1306808" cy="940316"/>
          </a:xfrm>
          <a:prstGeom prst="rect">
            <a:avLst/>
          </a:prstGeom>
        </p:spPr>
      </p:pic>
      <p:pic>
        <p:nvPicPr>
          <p:cNvPr id="50" name="Immagine 49" descr="attività ricreativ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9613" y="4615826"/>
            <a:ext cx="1300021" cy="939600"/>
          </a:xfrm>
          <a:prstGeom prst="rect">
            <a:avLst/>
          </a:prstGeom>
        </p:spPr>
      </p:pic>
      <p:pic>
        <p:nvPicPr>
          <p:cNvPr id="51" name="Immagine 50" descr="attività didattich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6507" y="3720476"/>
            <a:ext cx="1306808" cy="940316"/>
          </a:xfrm>
          <a:prstGeom prst="rect">
            <a:avLst/>
          </a:prstGeom>
        </p:spPr>
      </p:pic>
      <p:pic>
        <p:nvPicPr>
          <p:cNvPr id="52" name="Immagine 51" descr="attività ricreativ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5553" y="5040828"/>
            <a:ext cx="1300021" cy="939600"/>
          </a:xfrm>
          <a:prstGeom prst="rect">
            <a:avLst/>
          </a:prstGeom>
        </p:spPr>
      </p:pic>
      <p:pic>
        <p:nvPicPr>
          <p:cNvPr id="53" name="Immagine 52" descr="imag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2584" y="2455497"/>
            <a:ext cx="1114653" cy="765038"/>
          </a:xfrm>
          <a:prstGeom prst="rect">
            <a:avLst/>
          </a:prstGeom>
        </p:spPr>
      </p:pic>
      <p:sp>
        <p:nvSpPr>
          <p:cNvPr id="7" name="Rettangolo 6"/>
          <p:cNvSpPr/>
          <p:nvPr/>
        </p:nvSpPr>
        <p:spPr>
          <a:xfrm>
            <a:off x="1654736" y="3249463"/>
            <a:ext cx="947695" cy="369332"/>
          </a:xfrm>
          <a:prstGeom prst="rect">
            <a:avLst/>
          </a:prstGeom>
        </p:spPr>
        <p:txBody>
          <a:bodyPr wrap="none">
            <a:spAutoFit/>
          </a:bodyPr>
          <a:lstStyle/>
          <a:p>
            <a:r>
              <a:rPr lang="it-IT" dirty="0">
                <a:solidFill>
                  <a:schemeClr val="accent1">
                    <a:lumMod val="50000"/>
                  </a:schemeClr>
                </a:solidFill>
              </a:rPr>
              <a:t>1° CASO</a:t>
            </a:r>
            <a:endParaRPr lang="it-IT" dirty="0"/>
          </a:p>
        </p:txBody>
      </p:sp>
      <p:sp>
        <p:nvSpPr>
          <p:cNvPr id="57" name="Rettangolo 56"/>
          <p:cNvSpPr/>
          <p:nvPr/>
        </p:nvSpPr>
        <p:spPr>
          <a:xfrm>
            <a:off x="3576063" y="3267808"/>
            <a:ext cx="947695" cy="369332"/>
          </a:xfrm>
          <a:prstGeom prst="rect">
            <a:avLst/>
          </a:prstGeom>
        </p:spPr>
        <p:txBody>
          <a:bodyPr wrap="none">
            <a:spAutoFit/>
          </a:bodyPr>
          <a:lstStyle/>
          <a:p>
            <a:r>
              <a:rPr lang="it-IT" dirty="0" smtClean="0">
                <a:solidFill>
                  <a:schemeClr val="accent1">
                    <a:lumMod val="50000"/>
                  </a:schemeClr>
                </a:solidFill>
              </a:rPr>
              <a:t>2° </a:t>
            </a:r>
            <a:r>
              <a:rPr lang="it-IT" dirty="0">
                <a:solidFill>
                  <a:schemeClr val="accent1">
                    <a:lumMod val="50000"/>
                  </a:schemeClr>
                </a:solidFill>
              </a:rPr>
              <a:t>CASO</a:t>
            </a:r>
            <a:endParaRPr lang="it-IT" dirty="0"/>
          </a:p>
        </p:txBody>
      </p:sp>
      <p:sp>
        <p:nvSpPr>
          <p:cNvPr id="58" name="Rettangolo 57"/>
          <p:cNvSpPr/>
          <p:nvPr/>
        </p:nvSpPr>
        <p:spPr>
          <a:xfrm>
            <a:off x="5497391" y="3267808"/>
            <a:ext cx="947695" cy="369332"/>
          </a:xfrm>
          <a:prstGeom prst="rect">
            <a:avLst/>
          </a:prstGeom>
        </p:spPr>
        <p:txBody>
          <a:bodyPr wrap="none">
            <a:spAutoFit/>
          </a:bodyPr>
          <a:lstStyle/>
          <a:p>
            <a:r>
              <a:rPr lang="it-IT" dirty="0" smtClean="0">
                <a:solidFill>
                  <a:schemeClr val="accent1">
                    <a:lumMod val="50000"/>
                  </a:schemeClr>
                </a:solidFill>
              </a:rPr>
              <a:t>3° </a:t>
            </a:r>
            <a:r>
              <a:rPr lang="it-IT" dirty="0">
                <a:solidFill>
                  <a:schemeClr val="accent1">
                    <a:lumMod val="50000"/>
                  </a:schemeClr>
                </a:solidFill>
              </a:rPr>
              <a:t>CASO</a:t>
            </a:r>
            <a:endParaRPr lang="it-IT" dirty="0"/>
          </a:p>
        </p:txBody>
      </p:sp>
      <p:sp>
        <p:nvSpPr>
          <p:cNvPr id="59" name="Rettangolo 58"/>
          <p:cNvSpPr/>
          <p:nvPr/>
        </p:nvSpPr>
        <p:spPr>
          <a:xfrm>
            <a:off x="7285109" y="3267808"/>
            <a:ext cx="947695" cy="369332"/>
          </a:xfrm>
          <a:prstGeom prst="rect">
            <a:avLst/>
          </a:prstGeom>
        </p:spPr>
        <p:txBody>
          <a:bodyPr wrap="none">
            <a:spAutoFit/>
          </a:bodyPr>
          <a:lstStyle/>
          <a:p>
            <a:r>
              <a:rPr lang="it-IT" dirty="0" smtClean="0">
                <a:solidFill>
                  <a:schemeClr val="accent1">
                    <a:lumMod val="50000"/>
                  </a:schemeClr>
                </a:solidFill>
              </a:rPr>
              <a:t>4° </a:t>
            </a:r>
            <a:r>
              <a:rPr lang="it-IT" dirty="0">
                <a:solidFill>
                  <a:schemeClr val="accent1">
                    <a:lumMod val="50000"/>
                  </a:schemeClr>
                </a:solidFill>
              </a:rPr>
              <a:t>CASO</a:t>
            </a:r>
            <a:endParaRPr lang="it-IT" dirty="0"/>
          </a:p>
        </p:txBody>
      </p:sp>
      <p:sp>
        <p:nvSpPr>
          <p:cNvPr id="21" name="CasellaDiTesto 20"/>
          <p:cNvSpPr txBox="1"/>
          <p:nvPr/>
        </p:nvSpPr>
        <p:spPr>
          <a:xfrm>
            <a:off x="7555538" y="4671496"/>
            <a:ext cx="400050" cy="369332"/>
          </a:xfrm>
          <a:prstGeom prst="rect">
            <a:avLst/>
          </a:prstGeom>
          <a:noFill/>
        </p:spPr>
        <p:txBody>
          <a:bodyPr wrap="square" rtlCol="0">
            <a:spAutoFit/>
          </a:bodyPr>
          <a:lstStyle/>
          <a:p>
            <a:r>
              <a:rPr lang="it-IT" dirty="0" smtClean="0">
                <a:solidFill>
                  <a:schemeClr val="accent1">
                    <a:lumMod val="50000"/>
                  </a:schemeClr>
                </a:solidFill>
                <a:sym typeface="Wingdings 2"/>
              </a:rPr>
              <a:t></a:t>
            </a:r>
            <a:endParaRPr lang="it-IT" dirty="0">
              <a:solidFill>
                <a:schemeClr val="accent1">
                  <a:lumMod val="50000"/>
                </a:schemeClr>
              </a:solidFill>
            </a:endParaRPr>
          </a:p>
        </p:txBody>
      </p:sp>
      <p:sp>
        <p:nvSpPr>
          <p:cNvPr id="61" name="CasellaDiTesto 60"/>
          <p:cNvSpPr txBox="1"/>
          <p:nvPr/>
        </p:nvSpPr>
        <p:spPr>
          <a:xfrm>
            <a:off x="30360" y="5830580"/>
            <a:ext cx="1341240" cy="830997"/>
          </a:xfrm>
          <a:prstGeom prst="rect">
            <a:avLst/>
          </a:prstGeom>
          <a:noFill/>
        </p:spPr>
        <p:txBody>
          <a:bodyPr wrap="square" rtlCol="0">
            <a:spAutoFit/>
          </a:bodyPr>
          <a:lstStyle/>
          <a:p>
            <a:pPr algn="ctr"/>
            <a:r>
              <a:rPr lang="it-IT" sz="2400" b="1" dirty="0" smtClean="0">
                <a:solidFill>
                  <a:schemeClr val="accent1">
                    <a:lumMod val="50000"/>
                  </a:schemeClr>
                </a:solidFill>
              </a:rPr>
              <a:t>N° ISTANZE</a:t>
            </a:r>
            <a:endParaRPr lang="it-IT" sz="2400" dirty="0">
              <a:solidFill>
                <a:schemeClr val="accent1">
                  <a:lumMod val="50000"/>
                </a:schemeClr>
              </a:solidFill>
            </a:endParaRPr>
          </a:p>
        </p:txBody>
      </p:sp>
      <p:cxnSp>
        <p:nvCxnSpPr>
          <p:cNvPr id="64" name="Connettore 1 63"/>
          <p:cNvCxnSpPr/>
          <p:nvPr/>
        </p:nvCxnSpPr>
        <p:spPr>
          <a:xfrm flipH="1">
            <a:off x="3048000" y="3352469"/>
            <a:ext cx="9525" cy="330910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flipH="1">
            <a:off x="1333500" y="3352469"/>
            <a:ext cx="9525" cy="330910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flipH="1">
            <a:off x="4937815" y="3352469"/>
            <a:ext cx="9525" cy="330910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flipH="1">
            <a:off x="6829425" y="3352469"/>
            <a:ext cx="9525" cy="330910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CasellaDiTesto 68"/>
          <p:cNvSpPr txBox="1"/>
          <p:nvPr/>
        </p:nvSpPr>
        <p:spPr>
          <a:xfrm>
            <a:off x="1457964" y="6061411"/>
            <a:ext cx="1341240" cy="461665"/>
          </a:xfrm>
          <a:prstGeom prst="rect">
            <a:avLst/>
          </a:prstGeom>
          <a:noFill/>
        </p:spPr>
        <p:txBody>
          <a:bodyPr wrap="square" rtlCol="0">
            <a:spAutoFit/>
          </a:bodyPr>
          <a:lstStyle/>
          <a:p>
            <a:pPr algn="ctr"/>
            <a:r>
              <a:rPr lang="it-IT" sz="2400" b="1" dirty="0" smtClean="0">
                <a:solidFill>
                  <a:schemeClr val="accent1">
                    <a:lumMod val="50000"/>
                  </a:schemeClr>
                </a:solidFill>
              </a:rPr>
              <a:t>1</a:t>
            </a:r>
            <a:endParaRPr lang="it-IT" sz="2400" dirty="0">
              <a:solidFill>
                <a:schemeClr val="accent1">
                  <a:lumMod val="50000"/>
                </a:schemeClr>
              </a:solidFill>
            </a:endParaRPr>
          </a:p>
        </p:txBody>
      </p:sp>
      <p:sp>
        <p:nvSpPr>
          <p:cNvPr id="70" name="CasellaDiTesto 69"/>
          <p:cNvSpPr txBox="1"/>
          <p:nvPr/>
        </p:nvSpPr>
        <p:spPr>
          <a:xfrm>
            <a:off x="3379291" y="6059862"/>
            <a:ext cx="1341240" cy="461665"/>
          </a:xfrm>
          <a:prstGeom prst="rect">
            <a:avLst/>
          </a:prstGeom>
          <a:noFill/>
        </p:spPr>
        <p:txBody>
          <a:bodyPr wrap="square" rtlCol="0">
            <a:spAutoFit/>
          </a:bodyPr>
          <a:lstStyle/>
          <a:p>
            <a:pPr algn="ctr"/>
            <a:r>
              <a:rPr lang="it-IT" sz="2400" b="1" dirty="0">
                <a:solidFill>
                  <a:schemeClr val="accent1">
                    <a:lumMod val="50000"/>
                  </a:schemeClr>
                </a:solidFill>
              </a:rPr>
              <a:t>1</a:t>
            </a:r>
            <a:endParaRPr lang="it-IT" sz="2400" dirty="0">
              <a:solidFill>
                <a:schemeClr val="accent1">
                  <a:lumMod val="50000"/>
                </a:schemeClr>
              </a:solidFill>
            </a:endParaRPr>
          </a:p>
        </p:txBody>
      </p:sp>
      <p:sp>
        <p:nvSpPr>
          <p:cNvPr id="71" name="CasellaDiTesto 70"/>
          <p:cNvSpPr txBox="1"/>
          <p:nvPr/>
        </p:nvSpPr>
        <p:spPr>
          <a:xfrm>
            <a:off x="5300618" y="6056764"/>
            <a:ext cx="1341240" cy="461665"/>
          </a:xfrm>
          <a:prstGeom prst="rect">
            <a:avLst/>
          </a:prstGeom>
          <a:noFill/>
        </p:spPr>
        <p:txBody>
          <a:bodyPr wrap="square" rtlCol="0">
            <a:spAutoFit/>
          </a:bodyPr>
          <a:lstStyle/>
          <a:p>
            <a:pPr algn="ctr"/>
            <a:r>
              <a:rPr lang="it-IT" sz="2400" b="1" dirty="0">
                <a:solidFill>
                  <a:schemeClr val="accent1">
                    <a:lumMod val="50000"/>
                  </a:schemeClr>
                </a:solidFill>
              </a:rPr>
              <a:t>1</a:t>
            </a:r>
            <a:endParaRPr lang="it-IT" sz="2400" dirty="0">
              <a:solidFill>
                <a:schemeClr val="accent1">
                  <a:lumMod val="50000"/>
                </a:schemeClr>
              </a:solidFill>
            </a:endParaRPr>
          </a:p>
        </p:txBody>
      </p:sp>
      <p:sp>
        <p:nvSpPr>
          <p:cNvPr id="72" name="CasellaDiTesto 71"/>
          <p:cNvSpPr txBox="1"/>
          <p:nvPr/>
        </p:nvSpPr>
        <p:spPr>
          <a:xfrm>
            <a:off x="7105553" y="6061411"/>
            <a:ext cx="1341240" cy="461665"/>
          </a:xfrm>
          <a:prstGeom prst="rect">
            <a:avLst/>
          </a:prstGeom>
          <a:noFill/>
        </p:spPr>
        <p:txBody>
          <a:bodyPr wrap="square" rtlCol="0">
            <a:spAutoFit/>
          </a:bodyPr>
          <a:lstStyle/>
          <a:p>
            <a:pPr algn="ctr"/>
            <a:r>
              <a:rPr lang="it-IT" sz="2400" b="1" dirty="0" smtClean="0">
                <a:solidFill>
                  <a:schemeClr val="accent1">
                    <a:lumMod val="50000"/>
                  </a:schemeClr>
                </a:solidFill>
              </a:rPr>
              <a:t>2</a:t>
            </a:r>
            <a:endParaRPr lang="it-IT" sz="2400" dirty="0">
              <a:solidFill>
                <a:schemeClr val="accent1">
                  <a:lumMod val="50000"/>
                </a:schemeClr>
              </a:solidFill>
            </a:endParaRPr>
          </a:p>
        </p:txBody>
      </p:sp>
      <p:sp>
        <p:nvSpPr>
          <p:cNvPr id="73" name="CasellaDiTesto 72"/>
          <p:cNvSpPr txBox="1"/>
          <p:nvPr/>
        </p:nvSpPr>
        <p:spPr>
          <a:xfrm>
            <a:off x="1785" y="3936344"/>
            <a:ext cx="1341240" cy="461665"/>
          </a:xfrm>
          <a:prstGeom prst="rect">
            <a:avLst/>
          </a:prstGeom>
          <a:noFill/>
        </p:spPr>
        <p:txBody>
          <a:bodyPr wrap="square" rtlCol="0">
            <a:spAutoFit/>
          </a:bodyPr>
          <a:lstStyle/>
          <a:p>
            <a:pPr algn="ctr"/>
            <a:r>
              <a:rPr lang="it-IT" sz="2400" b="1" dirty="0" smtClean="0">
                <a:solidFill>
                  <a:schemeClr val="accent1">
                    <a:lumMod val="50000"/>
                  </a:schemeClr>
                </a:solidFill>
              </a:rPr>
              <a:t>Didattica</a:t>
            </a:r>
            <a:endParaRPr lang="it-IT" sz="2400" dirty="0">
              <a:solidFill>
                <a:schemeClr val="accent1">
                  <a:lumMod val="50000"/>
                </a:schemeClr>
              </a:solidFill>
            </a:endParaRPr>
          </a:p>
        </p:txBody>
      </p:sp>
      <p:sp>
        <p:nvSpPr>
          <p:cNvPr id="74" name="CasellaDiTesto 73"/>
          <p:cNvSpPr txBox="1"/>
          <p:nvPr/>
        </p:nvSpPr>
        <p:spPr>
          <a:xfrm>
            <a:off x="-85725" y="4810154"/>
            <a:ext cx="1457325" cy="461665"/>
          </a:xfrm>
          <a:prstGeom prst="rect">
            <a:avLst/>
          </a:prstGeom>
          <a:noFill/>
        </p:spPr>
        <p:txBody>
          <a:bodyPr wrap="square" rtlCol="0">
            <a:spAutoFit/>
          </a:bodyPr>
          <a:lstStyle/>
          <a:p>
            <a:pPr algn="ctr"/>
            <a:r>
              <a:rPr lang="it-IT" sz="2400" b="1" dirty="0" smtClean="0">
                <a:solidFill>
                  <a:schemeClr val="accent1">
                    <a:lumMod val="50000"/>
                  </a:schemeClr>
                </a:solidFill>
              </a:rPr>
              <a:t>Ricreativa</a:t>
            </a:r>
            <a:endParaRPr lang="it-IT" sz="2400" dirty="0">
              <a:solidFill>
                <a:schemeClr val="accent1">
                  <a:lumMod val="50000"/>
                </a:schemeClr>
              </a:solidFill>
            </a:endParaRPr>
          </a:p>
        </p:txBody>
      </p:sp>
      <p:pic>
        <p:nvPicPr>
          <p:cNvPr id="75" name="Immagine 74" descr="imag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0618" y="2483789"/>
            <a:ext cx="1114653" cy="765038"/>
          </a:xfrm>
          <a:prstGeom prst="rect">
            <a:avLst/>
          </a:prstGeom>
        </p:spPr>
      </p:pic>
      <p:pic>
        <p:nvPicPr>
          <p:cNvPr id="76" name="Immagine 75" descr="image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2007" y="2507179"/>
            <a:ext cx="626203" cy="429792"/>
          </a:xfrm>
          <a:prstGeom prst="rect">
            <a:avLst/>
          </a:prstGeom>
        </p:spPr>
      </p:pic>
      <p:pic>
        <p:nvPicPr>
          <p:cNvPr id="77" name="Immagine 76" descr="images.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2486" y="2866308"/>
            <a:ext cx="626203" cy="429792"/>
          </a:xfrm>
          <a:prstGeom prst="rect">
            <a:avLst/>
          </a:prstGeom>
        </p:spPr>
      </p:pic>
      <p:cxnSp>
        <p:nvCxnSpPr>
          <p:cNvPr id="45" name="Connettore 1 44"/>
          <p:cNvCxnSpPr/>
          <p:nvPr/>
        </p:nvCxnSpPr>
        <p:spPr>
          <a:xfrm>
            <a:off x="9261142" y="2019970"/>
            <a:ext cx="137815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49" name="CasellaDiTesto 48"/>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54" name="CasellaDiTesto 5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55" name="CasellaDiTesto 5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56" name="CasellaDiTesto 55"/>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60" name="CasellaDiTesto 59"/>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62" name="CasellaDiTesto 61"/>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63" name="CasellaDiTesto 62"/>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65" name="CasellaDiTesto 64"/>
          <p:cNvSpPr txBox="1"/>
          <p:nvPr/>
        </p:nvSpPr>
        <p:spPr>
          <a:xfrm>
            <a:off x="9147671" y="1485260"/>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78" name="CasellaDiTesto 77"/>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79" name="CasellaDiTesto 78"/>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80" name="CasellaDiTesto 79"/>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81" name="CasellaDiTesto 80"/>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spTree>
    <p:extLst>
      <p:ext uri="{BB962C8B-B14F-4D97-AF65-F5344CB8AC3E}">
        <p14:creationId xmlns:p14="http://schemas.microsoft.com/office/powerpoint/2010/main" val="1144277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4287264" cy="954107"/>
          </a:xfrm>
          <a:prstGeom prst="rect">
            <a:avLst/>
          </a:prstGeom>
          <a:noFill/>
        </p:spPr>
        <p:txBody>
          <a:bodyPr wrap="none" rtlCol="0">
            <a:spAutoFit/>
          </a:bodyPr>
          <a:lstStyle/>
          <a:p>
            <a:r>
              <a:rPr lang="it-IT" sz="2800" dirty="0" smtClean="0">
                <a:solidFill>
                  <a:schemeClr val="accent1">
                    <a:lumMod val="50000"/>
                  </a:schemeClr>
                </a:solidFill>
              </a:rPr>
              <a:t>Chi può presentare istanza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smtClean="0">
                <a:solidFill>
                  <a:schemeClr val="tx1">
                    <a:lumMod val="50000"/>
                    <a:lumOff val="50000"/>
                  </a:schemeClr>
                </a:solidFill>
              </a:rPr>
              <a:t>3</a:t>
            </a:r>
            <a:endParaRPr lang="it-IT" sz="2000" dirty="0">
              <a:solidFill>
                <a:schemeClr val="tx1">
                  <a:lumMod val="50000"/>
                  <a:lumOff val="50000"/>
                </a:schemeClr>
              </a:solidFill>
            </a:endParaRP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40" name="Rettangolo 39"/>
          <p:cNvSpPr/>
          <p:nvPr/>
        </p:nvSpPr>
        <p:spPr>
          <a:xfrm>
            <a:off x="65550" y="1133907"/>
            <a:ext cx="8496397" cy="1200329"/>
          </a:xfrm>
          <a:prstGeom prst="rect">
            <a:avLst/>
          </a:prstGeom>
        </p:spPr>
        <p:txBody>
          <a:bodyPr wrap="square">
            <a:spAutoFit/>
          </a:bodyPr>
          <a:lstStyle/>
          <a:p>
            <a:pPr marL="185738" algn="just">
              <a:tabLst>
                <a:tab pos="185738" algn="l"/>
              </a:tabLst>
            </a:pPr>
            <a:r>
              <a:rPr lang="it-IT" dirty="0">
                <a:solidFill>
                  <a:schemeClr val="accent1">
                    <a:lumMod val="50000"/>
                  </a:schemeClr>
                </a:solidFill>
              </a:rPr>
              <a:t>Possono candidare proposte progettuali la Città metropolitana di Napoli, le Province e i Comuni della Regione Campania, titolari delle competenze di cui all’articolo 3 della legge 11/01/1996, n.23, previo accordo, qualora occorra, con l’Ente proprietario. </a:t>
            </a:r>
            <a:endParaRPr lang="it-IT" dirty="0" smtClean="0">
              <a:solidFill>
                <a:schemeClr val="accent1">
                  <a:lumMod val="50000"/>
                </a:schemeClr>
              </a:solidFill>
            </a:endParaRPr>
          </a:p>
          <a:p>
            <a:endParaRPr lang="it-IT" dirty="0">
              <a:solidFill>
                <a:schemeClr val="accent1">
                  <a:lumMod val="50000"/>
                </a:schemeClr>
              </a:solidFill>
            </a:endParaRPr>
          </a:p>
        </p:txBody>
      </p:sp>
      <p:pic>
        <p:nvPicPr>
          <p:cNvPr id="60" name="Immagine 59"/>
          <p:cNvPicPr>
            <a:picLocks noChangeAspect="1"/>
          </p:cNvPicPr>
          <p:nvPr/>
        </p:nvPicPr>
        <p:blipFill rotWithShape="1">
          <a:blip r:embed="rId4">
            <a:extLst>
              <a:ext uri="{28A0092B-C50C-407E-A947-70E740481C1C}">
                <a14:useLocalDpi xmlns:a14="http://schemas.microsoft.com/office/drawing/2010/main" val="0"/>
              </a:ext>
            </a:extLst>
          </a:blip>
          <a:srcRect l="17195" r="16229" b="6533"/>
          <a:stretch/>
        </p:blipFill>
        <p:spPr>
          <a:xfrm>
            <a:off x="4413788" y="2547606"/>
            <a:ext cx="1619919" cy="2497373"/>
          </a:xfrm>
          <a:prstGeom prst="rect">
            <a:avLst/>
          </a:prstGeom>
        </p:spPr>
      </p:pic>
      <p:sp>
        <p:nvSpPr>
          <p:cNvPr id="61" name="Rettangolo 60"/>
          <p:cNvSpPr/>
          <p:nvPr/>
        </p:nvSpPr>
        <p:spPr>
          <a:xfrm>
            <a:off x="6134477" y="4420357"/>
            <a:ext cx="1845377" cy="369332"/>
          </a:xfrm>
          <a:prstGeom prst="rect">
            <a:avLst/>
          </a:prstGeom>
        </p:spPr>
        <p:txBody>
          <a:bodyPr wrap="none">
            <a:spAutoFit/>
          </a:bodyPr>
          <a:lstStyle/>
          <a:p>
            <a:r>
              <a:rPr lang="it-IT" dirty="0" smtClean="0">
                <a:solidFill>
                  <a:schemeClr val="accent1">
                    <a:lumMod val="50000"/>
                  </a:schemeClr>
                </a:solidFill>
              </a:rPr>
              <a:t>Media – Comune </a:t>
            </a:r>
            <a:endParaRPr lang="it-IT" dirty="0"/>
          </a:p>
        </p:txBody>
      </p:sp>
      <p:sp>
        <p:nvSpPr>
          <p:cNvPr id="62" name="Rettangolo 61"/>
          <p:cNvSpPr/>
          <p:nvPr/>
        </p:nvSpPr>
        <p:spPr>
          <a:xfrm>
            <a:off x="6134477" y="2916593"/>
            <a:ext cx="1702774" cy="369332"/>
          </a:xfrm>
          <a:prstGeom prst="rect">
            <a:avLst/>
          </a:prstGeom>
        </p:spPr>
        <p:txBody>
          <a:bodyPr wrap="none">
            <a:spAutoFit/>
          </a:bodyPr>
          <a:lstStyle/>
          <a:p>
            <a:r>
              <a:rPr lang="it-IT" dirty="0" smtClean="0">
                <a:solidFill>
                  <a:schemeClr val="accent1">
                    <a:lumMod val="50000"/>
                  </a:schemeClr>
                </a:solidFill>
              </a:rPr>
              <a:t>Liceo - Provincia</a:t>
            </a:r>
            <a:endParaRPr lang="it-IT" dirty="0"/>
          </a:p>
        </p:txBody>
      </p:sp>
      <p:sp>
        <p:nvSpPr>
          <p:cNvPr id="71" name="Rettangolo 70"/>
          <p:cNvSpPr/>
          <p:nvPr/>
        </p:nvSpPr>
        <p:spPr>
          <a:xfrm>
            <a:off x="215299" y="2483789"/>
            <a:ext cx="3389547" cy="2862322"/>
          </a:xfrm>
          <a:prstGeom prst="rect">
            <a:avLst/>
          </a:prstGeom>
        </p:spPr>
        <p:txBody>
          <a:bodyPr wrap="square">
            <a:spAutoFit/>
          </a:bodyPr>
          <a:lstStyle/>
          <a:p>
            <a:pPr marL="185738" algn="just">
              <a:tabLst>
                <a:tab pos="185738" algn="l"/>
              </a:tabLst>
            </a:pPr>
            <a:r>
              <a:rPr lang="it-IT" dirty="0">
                <a:solidFill>
                  <a:schemeClr val="accent1">
                    <a:lumMod val="50000"/>
                  </a:schemeClr>
                </a:solidFill>
              </a:rPr>
              <a:t>Nel caso di edifici ospitanti cicli di istruzione riconducibili, in attuazione della predetta legge 11/01/1996, n.23, alle competenze di soggetti diversi, </a:t>
            </a:r>
            <a:r>
              <a:rPr lang="it-IT" b="1" i="1" dirty="0">
                <a:solidFill>
                  <a:schemeClr val="accent1">
                    <a:lumMod val="50000"/>
                  </a:schemeClr>
                </a:solidFill>
              </a:rPr>
              <a:t>la proposta progettuale è presentata dall’Ente locale formalmente individuato con specifico accordo sottoscritto da tutti gli Enti coinvolti. </a:t>
            </a:r>
          </a:p>
        </p:txBody>
      </p:sp>
      <p:sp>
        <p:nvSpPr>
          <p:cNvPr id="72" name="CasellaDiTesto 71"/>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73" name="CasellaDiTesto 72"/>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74" name="CasellaDiTesto 7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75" name="CasellaDiTesto 7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76" name="CasellaDiTesto 75"/>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77" name="CasellaDiTesto 76"/>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78" name="CasellaDiTesto 77"/>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79" name="CasellaDiTesto 7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80" name="CasellaDiTesto 7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81" name="CasellaDiTesto 80"/>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82" name="CasellaDiTesto 81"/>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83" name="CasellaDiTesto 82"/>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sp>
        <p:nvSpPr>
          <p:cNvPr id="84" name="CasellaDiTesto 83"/>
          <p:cNvSpPr txBox="1"/>
          <p:nvPr/>
        </p:nvSpPr>
        <p:spPr>
          <a:xfrm>
            <a:off x="9147671" y="1440953"/>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cxnSp>
        <p:nvCxnSpPr>
          <p:cNvPr id="86" name="Connettore 1 85"/>
          <p:cNvCxnSpPr/>
          <p:nvPr/>
        </p:nvCxnSpPr>
        <p:spPr>
          <a:xfrm>
            <a:off x="9255439" y="2325918"/>
            <a:ext cx="163953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368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5694700" cy="954107"/>
          </a:xfrm>
          <a:prstGeom prst="rect">
            <a:avLst/>
          </a:prstGeom>
          <a:noFill/>
        </p:spPr>
        <p:txBody>
          <a:bodyPr wrap="none" rtlCol="0">
            <a:spAutoFit/>
          </a:bodyPr>
          <a:lstStyle/>
          <a:p>
            <a:r>
              <a:rPr lang="it-IT" sz="2800" dirty="0" smtClean="0">
                <a:solidFill>
                  <a:schemeClr val="accent1">
                    <a:lumMod val="50000"/>
                  </a:schemeClr>
                </a:solidFill>
              </a:rPr>
              <a:t>Art. 4 Tipologie interventi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a:solidFill>
                  <a:schemeClr val="tx1">
                    <a:lumMod val="50000"/>
                    <a:lumOff val="50000"/>
                  </a:schemeClr>
                </a:solidFill>
              </a:rPr>
              <a:t>4</a:t>
            </a: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3" name="Rettangolo 22"/>
          <p:cNvSpPr/>
          <p:nvPr/>
        </p:nvSpPr>
        <p:spPr>
          <a:xfrm>
            <a:off x="175846" y="1177570"/>
            <a:ext cx="8261583" cy="5201424"/>
          </a:xfrm>
          <a:prstGeom prst="rect">
            <a:avLst/>
          </a:prstGeom>
        </p:spPr>
        <p:txBody>
          <a:bodyPr wrap="square">
            <a:spAutoFit/>
          </a:bodyPr>
          <a:lstStyle/>
          <a:p>
            <a:r>
              <a:rPr lang="it-IT" sz="1600" i="1" dirty="0">
                <a:solidFill>
                  <a:srgbClr val="FF0000"/>
                </a:solidFill>
              </a:rPr>
              <a:t>Sono ammesse esclusivamente proposte </a:t>
            </a:r>
            <a:r>
              <a:rPr lang="it-IT" sz="1600" i="1" dirty="0" smtClean="0">
                <a:solidFill>
                  <a:srgbClr val="FF0000"/>
                </a:solidFill>
              </a:rPr>
              <a:t>progettuali </a:t>
            </a:r>
            <a:r>
              <a:rPr lang="it-IT" sz="1600" i="1" dirty="0">
                <a:solidFill>
                  <a:srgbClr val="FF0000"/>
                </a:solidFill>
              </a:rPr>
              <a:t>finalizzate a raggiungere la </a:t>
            </a:r>
            <a:r>
              <a:rPr lang="it-IT" sz="1600" b="1" i="1" dirty="0" smtClean="0">
                <a:solidFill>
                  <a:srgbClr val="FF0000"/>
                </a:solidFill>
              </a:rPr>
              <a:t>piena agibilità </a:t>
            </a:r>
            <a:r>
              <a:rPr lang="it-IT" sz="1600" b="1" i="1" dirty="0">
                <a:solidFill>
                  <a:srgbClr val="FF0000"/>
                </a:solidFill>
              </a:rPr>
              <a:t>e funzionalità </a:t>
            </a:r>
            <a:r>
              <a:rPr lang="it-IT" sz="1600" i="1" dirty="0">
                <a:solidFill>
                  <a:srgbClr val="FF0000"/>
                </a:solidFill>
              </a:rPr>
              <a:t>dell’edificio ai sensi della normativa </a:t>
            </a:r>
            <a:r>
              <a:rPr lang="it-IT" sz="1600" i="1" dirty="0" smtClean="0">
                <a:solidFill>
                  <a:srgbClr val="FF0000"/>
                </a:solidFill>
              </a:rPr>
              <a:t>vigente</a:t>
            </a:r>
          </a:p>
          <a:p>
            <a:endParaRPr lang="it-IT" sz="1600" i="1" dirty="0">
              <a:solidFill>
                <a:srgbClr val="FF0000"/>
              </a:solidFill>
            </a:endParaRPr>
          </a:p>
          <a:p>
            <a:r>
              <a:rPr lang="it-IT" sz="1600" dirty="0" smtClean="0">
                <a:solidFill>
                  <a:schemeClr val="accent1">
                    <a:lumMod val="50000"/>
                  </a:schemeClr>
                </a:solidFill>
              </a:rPr>
              <a:t>Sono </a:t>
            </a:r>
            <a:r>
              <a:rPr lang="it-IT" sz="1600" dirty="0">
                <a:solidFill>
                  <a:schemeClr val="accent1">
                    <a:lumMod val="50000"/>
                  </a:schemeClr>
                </a:solidFill>
              </a:rPr>
              <a:t>ammesse proposte progettuali che </a:t>
            </a:r>
            <a:r>
              <a:rPr lang="it-IT" sz="1600" dirty="0" smtClean="0">
                <a:solidFill>
                  <a:schemeClr val="accent1">
                    <a:lumMod val="50000"/>
                  </a:schemeClr>
                </a:solidFill>
              </a:rPr>
              <a:t>prevedono:</a:t>
            </a:r>
            <a:endParaRPr lang="it-IT" sz="1600" dirty="0">
              <a:solidFill>
                <a:schemeClr val="accent1">
                  <a:lumMod val="50000"/>
                </a:schemeClr>
              </a:solidFill>
            </a:endParaRPr>
          </a:p>
          <a:p>
            <a:pPr marL="528637" indent="-342900" algn="just">
              <a:buFont typeface="+mj-lt"/>
              <a:buAutoNum type="alphaLcParenR"/>
              <a:tabLst>
                <a:tab pos="444500" algn="l"/>
              </a:tabLst>
            </a:pPr>
            <a:r>
              <a:rPr lang="it-IT" sz="1600" b="1" dirty="0">
                <a:solidFill>
                  <a:schemeClr val="accent1">
                    <a:lumMod val="50000"/>
                  </a:schemeClr>
                </a:solidFill>
              </a:rPr>
              <a:t>INTERVENTI DI ADEGUAMENTO E MIGLIORAMENTO SISMICO, INTERVENTI DI NUOVA COSTRUZIONE </a:t>
            </a:r>
            <a:r>
              <a:rPr lang="it-IT" sz="1600" dirty="0">
                <a:solidFill>
                  <a:schemeClr val="accent1">
                    <a:lumMod val="50000"/>
                  </a:schemeClr>
                </a:solidFill>
              </a:rPr>
              <a:t>IN  SOSTITUZIONE DI EDIFICI SCOLASTICI ESISTENTI, nel dettaglio:</a:t>
            </a:r>
          </a:p>
          <a:p>
            <a:pPr marL="185737" algn="just">
              <a:tabLst>
                <a:tab pos="444500" algn="l"/>
              </a:tabLst>
            </a:pPr>
            <a:endParaRPr lang="it-IT" sz="800" b="1" dirty="0">
              <a:solidFill>
                <a:schemeClr val="accent1">
                  <a:lumMod val="50000"/>
                </a:schemeClr>
              </a:solidFill>
            </a:endParaRPr>
          </a:p>
          <a:p>
            <a:pPr marL="900113" indent="-357188" algn="just">
              <a:buFont typeface="+mj-lt"/>
              <a:buAutoNum type="arabicPeriod"/>
              <a:tabLst>
                <a:tab pos="444500" algn="l"/>
              </a:tabLst>
            </a:pPr>
            <a:r>
              <a:rPr lang="it-IT" sz="1600" b="1" dirty="0" smtClean="0">
                <a:solidFill>
                  <a:schemeClr val="accent1">
                    <a:lumMod val="50000"/>
                  </a:schemeClr>
                </a:solidFill>
              </a:rPr>
              <a:t>INTERVENTI DI SOSTITUZIONE EDILIZIA, CON DEMOLIZIONE E RICOSTRUZIONE IN SITU</a:t>
            </a:r>
            <a:r>
              <a:rPr lang="it-IT" sz="1600" dirty="0" smtClean="0">
                <a:solidFill>
                  <a:schemeClr val="accent1">
                    <a:lumMod val="50000"/>
                  </a:schemeClr>
                </a:solidFill>
              </a:rPr>
              <a:t> di edifici  scolastici esistenti, PRIVI DI VINCOLO DI INTERESSE CULTURALE (ai sensi dal vigente decreto legislativo 22 gennaio 2004, n.42), NEL CASO IN CUI L’INTERVENTO DI </a:t>
            </a:r>
            <a:r>
              <a:rPr lang="it-IT" sz="1600" b="1" dirty="0" smtClean="0">
                <a:solidFill>
                  <a:srgbClr val="FF0000"/>
                </a:solidFill>
              </a:rPr>
              <a:t>ADEGUAMENTO SISMICO NON SIA CONVENIENTE</a:t>
            </a:r>
            <a:r>
              <a:rPr lang="it-IT" sz="1600" dirty="0" smtClean="0">
                <a:solidFill>
                  <a:schemeClr val="accent1">
                    <a:lumMod val="50000"/>
                  </a:schemeClr>
                </a:solidFill>
              </a:rPr>
              <a:t>;</a:t>
            </a:r>
          </a:p>
          <a:p>
            <a:pPr marL="900113" indent="-357188" algn="just">
              <a:buFont typeface="+mj-lt"/>
              <a:buAutoNum type="arabicPeriod"/>
              <a:tabLst>
                <a:tab pos="444500" algn="l"/>
              </a:tabLst>
            </a:pPr>
            <a:endParaRPr lang="it-IT" sz="800" dirty="0" smtClean="0">
              <a:solidFill>
                <a:schemeClr val="accent1">
                  <a:lumMod val="50000"/>
                </a:schemeClr>
              </a:solidFill>
            </a:endParaRPr>
          </a:p>
          <a:p>
            <a:pPr marL="900113" indent="-357188" algn="just">
              <a:buFont typeface="+mj-lt"/>
              <a:buAutoNum type="arabicPeriod"/>
              <a:tabLst>
                <a:tab pos="444500" algn="l"/>
              </a:tabLst>
            </a:pPr>
            <a:r>
              <a:rPr lang="it-IT" sz="1600" b="1" dirty="0" smtClean="0">
                <a:solidFill>
                  <a:schemeClr val="accent1">
                    <a:lumMod val="50000"/>
                  </a:schemeClr>
                </a:solidFill>
              </a:rPr>
              <a:t>INTERVENTI DI SOSTITUZIONE EDILIZIA, PER DELOCALIZZAZIONE IN ALTRO SITO</a:t>
            </a:r>
            <a:r>
              <a:rPr lang="it-IT" sz="1600" dirty="0" smtClean="0">
                <a:solidFill>
                  <a:schemeClr val="accent1">
                    <a:lumMod val="50000"/>
                  </a:schemeClr>
                </a:solidFill>
              </a:rPr>
              <a:t>, </a:t>
            </a:r>
            <a:r>
              <a:rPr lang="it-IT" sz="1600" dirty="0">
                <a:solidFill>
                  <a:schemeClr val="accent1">
                    <a:lumMod val="50000"/>
                  </a:schemeClr>
                </a:solidFill>
              </a:rPr>
              <a:t>di edifici scolastici esistenti </a:t>
            </a:r>
            <a:r>
              <a:rPr lang="it-IT" sz="1600" u="sng" dirty="0">
                <a:solidFill>
                  <a:schemeClr val="accent1">
                    <a:lumMod val="50000"/>
                  </a:schemeClr>
                </a:solidFill>
              </a:rPr>
              <a:t>da demolire</a:t>
            </a:r>
            <a:r>
              <a:rPr lang="it-IT" sz="1600" dirty="0">
                <a:solidFill>
                  <a:schemeClr val="accent1">
                    <a:lumMod val="50000"/>
                  </a:schemeClr>
                </a:solidFill>
              </a:rPr>
              <a:t>, </a:t>
            </a:r>
            <a:r>
              <a:rPr lang="it-IT" sz="1600" dirty="0" smtClean="0">
                <a:solidFill>
                  <a:schemeClr val="accent1">
                    <a:lumMod val="50000"/>
                  </a:schemeClr>
                </a:solidFill>
              </a:rPr>
              <a:t>PRIVI DI VINCOLO DI INTERESSE CULTURALE (</a:t>
            </a:r>
            <a:r>
              <a:rPr lang="it-IT" sz="1600" dirty="0">
                <a:solidFill>
                  <a:schemeClr val="accent1">
                    <a:lumMod val="50000"/>
                  </a:schemeClr>
                </a:solidFill>
              </a:rPr>
              <a:t>ai sensi dal vigente decreto legislativo 22 gennaio 2004, n.42), UBICATI IN ZONE A RISCHIO IDROGEOLOGICO MOLTO ELEVATO </a:t>
            </a:r>
            <a:r>
              <a:rPr lang="it-IT" sz="1600" dirty="0">
                <a:solidFill>
                  <a:srgbClr val="FF0000"/>
                </a:solidFill>
              </a:rPr>
              <a:t>(R4)</a:t>
            </a:r>
            <a:r>
              <a:rPr lang="it-IT" sz="1600" dirty="0">
                <a:solidFill>
                  <a:schemeClr val="accent1">
                    <a:lumMod val="50000"/>
                  </a:schemeClr>
                </a:solidFill>
              </a:rPr>
              <a:t> ED ELEVATO </a:t>
            </a:r>
            <a:r>
              <a:rPr lang="it-IT" sz="1600" dirty="0">
                <a:solidFill>
                  <a:srgbClr val="FF0000"/>
                </a:solidFill>
              </a:rPr>
              <a:t>(R3)</a:t>
            </a:r>
            <a:r>
              <a:rPr lang="it-IT" sz="1600" dirty="0" smtClean="0">
                <a:solidFill>
                  <a:schemeClr val="accent1">
                    <a:lumMod val="50000"/>
                  </a:schemeClr>
                </a:solidFill>
              </a:rPr>
              <a:t>;</a:t>
            </a:r>
          </a:p>
          <a:p>
            <a:pPr marL="900113" indent="-357188" algn="just">
              <a:buFont typeface="+mj-lt"/>
              <a:buAutoNum type="arabicPeriod"/>
              <a:tabLst>
                <a:tab pos="444500" algn="l"/>
              </a:tabLst>
            </a:pPr>
            <a:endParaRPr lang="it-IT" sz="800" dirty="0">
              <a:solidFill>
                <a:schemeClr val="accent1">
                  <a:lumMod val="50000"/>
                </a:schemeClr>
              </a:solidFill>
            </a:endParaRPr>
          </a:p>
          <a:p>
            <a:pPr marL="900113" indent="-357188" algn="just">
              <a:buFont typeface="+mj-lt"/>
              <a:buAutoNum type="arabicPeriod"/>
              <a:tabLst>
                <a:tab pos="444500" algn="l"/>
              </a:tabLst>
            </a:pPr>
            <a:r>
              <a:rPr lang="it-IT" sz="1600" b="1" dirty="0" smtClean="0">
                <a:solidFill>
                  <a:schemeClr val="accent1">
                    <a:lumMod val="50000"/>
                  </a:schemeClr>
                </a:solidFill>
              </a:rPr>
              <a:t>INTERVENTI DI SOSTITUZIONE EDILIZIA, PER DELOCALIZZAZIONE IN ALTRO SITO</a:t>
            </a:r>
            <a:r>
              <a:rPr lang="it-IT" sz="1600" dirty="0" smtClean="0">
                <a:solidFill>
                  <a:schemeClr val="accent1">
                    <a:lumMod val="50000"/>
                  </a:schemeClr>
                </a:solidFill>
              </a:rPr>
              <a:t>, </a:t>
            </a:r>
            <a:r>
              <a:rPr lang="it-IT" sz="1600" dirty="0">
                <a:solidFill>
                  <a:schemeClr val="accent1">
                    <a:lumMod val="50000"/>
                  </a:schemeClr>
                </a:solidFill>
              </a:rPr>
              <a:t>di edifici scolastici esistenti, </a:t>
            </a:r>
            <a:r>
              <a:rPr lang="it-IT" sz="1600" dirty="0" smtClean="0">
                <a:solidFill>
                  <a:schemeClr val="accent1">
                    <a:lumMod val="50000"/>
                  </a:schemeClr>
                </a:solidFill>
              </a:rPr>
              <a:t>CON VINCOLO DI INTERESSE CULTURALE (</a:t>
            </a:r>
            <a:r>
              <a:rPr lang="it-IT" sz="1600" dirty="0">
                <a:solidFill>
                  <a:schemeClr val="accent1">
                    <a:lumMod val="50000"/>
                  </a:schemeClr>
                </a:solidFill>
              </a:rPr>
              <a:t>ai sensi dal vigente decreto legislativo 22 gennaio 2004, n.42), </a:t>
            </a:r>
            <a:r>
              <a:rPr lang="it-IT" sz="1600" dirty="0" smtClean="0">
                <a:solidFill>
                  <a:schemeClr val="accent1">
                    <a:lumMod val="50000"/>
                  </a:schemeClr>
                </a:solidFill>
              </a:rPr>
              <a:t>POSIZIONATI IN ZONE A RISCHIO IDROGEOLOGICO MOLTO ELEVATO </a:t>
            </a:r>
            <a:r>
              <a:rPr lang="it-IT" sz="1600" dirty="0" smtClean="0">
                <a:solidFill>
                  <a:srgbClr val="FF0000"/>
                </a:solidFill>
              </a:rPr>
              <a:t>(R4)</a:t>
            </a:r>
            <a:r>
              <a:rPr lang="it-IT" sz="1600" dirty="0" smtClean="0">
                <a:solidFill>
                  <a:schemeClr val="accent1">
                    <a:lumMod val="50000"/>
                  </a:schemeClr>
                </a:solidFill>
              </a:rPr>
              <a:t> ED ELEVATO </a:t>
            </a:r>
            <a:r>
              <a:rPr lang="it-IT" sz="1600" dirty="0" smtClean="0">
                <a:solidFill>
                  <a:srgbClr val="FF0000"/>
                </a:solidFill>
              </a:rPr>
              <a:t>(R3)</a:t>
            </a:r>
            <a:r>
              <a:rPr lang="it-IT" sz="1600" dirty="0" smtClean="0">
                <a:solidFill>
                  <a:schemeClr val="accent1">
                    <a:lumMod val="50000"/>
                  </a:schemeClr>
                </a:solidFill>
              </a:rPr>
              <a:t>; </a:t>
            </a:r>
            <a:endParaRPr lang="it-IT" sz="1600" dirty="0">
              <a:solidFill>
                <a:schemeClr val="accent1">
                  <a:lumMod val="50000"/>
                </a:schemeClr>
              </a:solidFill>
            </a:endParaRPr>
          </a:p>
          <a:p>
            <a:pPr marL="801688" indent="-357188" algn="r"/>
            <a:r>
              <a:rPr lang="it-IT" sz="2000" dirty="0" smtClean="0">
                <a:solidFill>
                  <a:schemeClr val="accent1">
                    <a:lumMod val="50000"/>
                  </a:schemeClr>
                </a:solidFill>
                <a:sym typeface="Wingdings"/>
              </a:rPr>
              <a:t></a:t>
            </a:r>
            <a:endParaRPr lang="it-IT" sz="2000" dirty="0">
              <a:solidFill>
                <a:schemeClr val="accent1">
                  <a:lumMod val="50000"/>
                </a:schemeClr>
              </a:solidFill>
            </a:endParaRPr>
          </a:p>
        </p:txBody>
      </p:sp>
      <p:pic>
        <p:nvPicPr>
          <p:cNvPr id="24" name="Immagin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532" y="4259008"/>
            <a:ext cx="458293" cy="411883"/>
          </a:xfrm>
          <a:prstGeom prst="rect">
            <a:avLst/>
          </a:prstGeom>
        </p:spPr>
      </p:pic>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532" y="5343393"/>
            <a:ext cx="458293" cy="411883"/>
          </a:xfrm>
          <a:prstGeom prst="rect">
            <a:avLst/>
          </a:prstGeom>
        </p:spPr>
      </p:pic>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048" y="3158004"/>
            <a:ext cx="564312" cy="564312"/>
          </a:xfrm>
          <a:prstGeom prst="rect">
            <a:avLst/>
          </a:prstGeom>
        </p:spPr>
      </p:pic>
      <p:sp>
        <p:nvSpPr>
          <p:cNvPr id="26" name="CasellaDiTesto 25"/>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7" name="CasellaDiTesto 26"/>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9" name="CasellaDiTesto 28"/>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38" name="CasellaDiTesto 37"/>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39" name="CasellaDiTesto 38"/>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41" name="CasellaDiTesto 40"/>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42" name="CasellaDiTesto 41"/>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43" name="CasellaDiTesto 42"/>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4" name="CasellaDiTesto 43"/>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5" name="CasellaDiTesto 44"/>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6" name="CasellaDiTesto 45"/>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7" name="CasellaDiTesto 46"/>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sp>
        <p:nvSpPr>
          <p:cNvPr id="48" name="CasellaDiTesto 47"/>
          <p:cNvSpPr txBox="1"/>
          <p:nvPr/>
        </p:nvSpPr>
        <p:spPr>
          <a:xfrm>
            <a:off x="9147671" y="1440953"/>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cxnSp>
        <p:nvCxnSpPr>
          <p:cNvPr id="49" name="Connettore 1 48"/>
          <p:cNvCxnSpPr/>
          <p:nvPr/>
        </p:nvCxnSpPr>
        <p:spPr>
          <a:xfrm>
            <a:off x="9269622" y="2621903"/>
            <a:ext cx="196694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43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5694700" cy="954107"/>
          </a:xfrm>
          <a:prstGeom prst="rect">
            <a:avLst/>
          </a:prstGeom>
          <a:noFill/>
        </p:spPr>
        <p:txBody>
          <a:bodyPr wrap="none" rtlCol="0">
            <a:spAutoFit/>
          </a:bodyPr>
          <a:lstStyle/>
          <a:p>
            <a:r>
              <a:rPr lang="it-IT" sz="2800" dirty="0" smtClean="0">
                <a:solidFill>
                  <a:schemeClr val="accent1">
                    <a:lumMod val="50000"/>
                  </a:schemeClr>
                </a:solidFill>
              </a:rPr>
              <a:t>Art. 4 Tipologie interventi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a:solidFill>
                  <a:schemeClr val="tx1">
                    <a:lumMod val="50000"/>
                    <a:lumOff val="50000"/>
                  </a:schemeClr>
                </a:solidFill>
              </a:rPr>
              <a:t>5</a:t>
            </a: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8" name="Rettangolo 17"/>
          <p:cNvSpPr/>
          <p:nvPr/>
        </p:nvSpPr>
        <p:spPr>
          <a:xfrm>
            <a:off x="131884" y="1242113"/>
            <a:ext cx="8261583" cy="5201424"/>
          </a:xfrm>
          <a:prstGeom prst="rect">
            <a:avLst/>
          </a:prstGeom>
        </p:spPr>
        <p:txBody>
          <a:bodyPr wrap="square">
            <a:spAutoFit/>
          </a:bodyPr>
          <a:lstStyle/>
          <a:p>
            <a:pPr marL="528637" indent="-342900" algn="just">
              <a:buAutoNum type="arabicPeriod"/>
              <a:tabLst>
                <a:tab pos="444500" algn="l"/>
              </a:tabLst>
            </a:pPr>
            <a:endParaRPr lang="it-IT" sz="800" dirty="0" smtClean="0">
              <a:solidFill>
                <a:schemeClr val="accent1">
                  <a:lumMod val="50000"/>
                </a:schemeClr>
              </a:solidFill>
            </a:endParaRPr>
          </a:p>
          <a:p>
            <a:pPr marL="896938" indent="-354013" algn="just">
              <a:buFont typeface="+mj-lt"/>
              <a:buAutoNum type="arabicPeriod" startAt="3"/>
              <a:tabLst>
                <a:tab pos="444500" algn="l"/>
              </a:tabLst>
            </a:pPr>
            <a:r>
              <a:rPr lang="it-IT" sz="1600" b="1" dirty="0" smtClean="0">
                <a:solidFill>
                  <a:schemeClr val="accent1">
                    <a:lumMod val="50000"/>
                  </a:schemeClr>
                </a:solidFill>
              </a:rPr>
              <a:t>INTERVENTI DI SOSTITUZIONE EDILIZIA, CON COSTRUZIONE IN ALTRO SITO DI PROPRIETÀ̀ PUBBLICA</a:t>
            </a:r>
            <a:r>
              <a:rPr lang="it-IT" sz="1600" dirty="0" smtClean="0">
                <a:solidFill>
                  <a:schemeClr val="accent1">
                    <a:lumMod val="50000"/>
                  </a:schemeClr>
                </a:solidFill>
              </a:rPr>
              <a:t>, di edifici scolastici esistenti QUALORA L’INTERVENTO DI ADEGUAMENTO SISMICO NON SIA CONVENIENTE </a:t>
            </a:r>
            <a:r>
              <a:rPr lang="it-IT" sz="1600" b="1" dirty="0" smtClean="0">
                <a:solidFill>
                  <a:srgbClr val="FF0000"/>
                </a:solidFill>
              </a:rPr>
              <a:t>E NON SIA POSSIBILE REALIZZARE SULLA STESSA AREA UN NUOVO EDIFICIO CONFORME AI CRITERI MINIMI </a:t>
            </a:r>
            <a:r>
              <a:rPr lang="it-IT" sz="1600" dirty="0" smtClean="0">
                <a:solidFill>
                  <a:schemeClr val="accent1">
                    <a:lumMod val="50000"/>
                  </a:schemeClr>
                </a:solidFill>
              </a:rPr>
              <a:t>di quanto previsto al successivo comma 8; IN TAL CASO L’EDIFICIO ESISTENTE DEVE ESSERE DEMOLITO O DESTINATO AD USO DIVERSO, compatibile con gli esiti certificati dalla valutazione della sicurezza; </a:t>
            </a:r>
          </a:p>
          <a:p>
            <a:pPr marL="896938" indent="-354013" algn="just">
              <a:buFont typeface="+mj-lt"/>
              <a:buAutoNum type="arabicPeriod" startAt="3"/>
              <a:tabLst>
                <a:tab pos="444500" algn="l"/>
              </a:tabLst>
            </a:pPr>
            <a:endParaRPr lang="it-IT" sz="800" dirty="0" smtClean="0">
              <a:solidFill>
                <a:schemeClr val="accent1">
                  <a:lumMod val="50000"/>
                </a:schemeClr>
              </a:solidFill>
            </a:endParaRPr>
          </a:p>
          <a:p>
            <a:pPr marL="896938" indent="-354013" algn="just">
              <a:buFont typeface="+mj-lt"/>
              <a:buAutoNum type="arabicPeriod" startAt="3"/>
              <a:tabLst>
                <a:tab pos="444500" algn="l"/>
              </a:tabLst>
            </a:pPr>
            <a:r>
              <a:rPr lang="it-IT" sz="1600" b="1" dirty="0" smtClean="0">
                <a:solidFill>
                  <a:schemeClr val="accent1">
                    <a:lumMod val="50000"/>
                  </a:schemeClr>
                </a:solidFill>
              </a:rPr>
              <a:t>INTERVENTI DI ADEGUAMENTO SISMICO</a:t>
            </a:r>
            <a:r>
              <a:rPr lang="it-IT" sz="1600" dirty="0" smtClean="0">
                <a:solidFill>
                  <a:schemeClr val="accent1">
                    <a:lumMod val="50000"/>
                  </a:schemeClr>
                </a:solidFill>
              </a:rPr>
              <a:t>, </a:t>
            </a:r>
            <a:r>
              <a:rPr lang="it-IT" sz="1600" dirty="0">
                <a:solidFill>
                  <a:schemeClr val="accent1">
                    <a:lumMod val="50000"/>
                  </a:schemeClr>
                </a:solidFill>
              </a:rPr>
              <a:t>come definito dalle vigenti norme tecniche, </a:t>
            </a:r>
            <a:r>
              <a:rPr lang="it-IT" sz="1600" dirty="0" smtClean="0">
                <a:solidFill>
                  <a:schemeClr val="accent1">
                    <a:lumMod val="50000"/>
                  </a:schemeClr>
                </a:solidFill>
              </a:rPr>
              <a:t>RIGUARDANTI EDIFICI DI PROPRIETÀ̀ PUBBLICA DESTINATI O DA DESTINARE AD USO SCOLASTICO;</a:t>
            </a:r>
          </a:p>
          <a:p>
            <a:pPr marL="896938" indent="-354013" algn="just">
              <a:buFont typeface="+mj-lt"/>
              <a:buAutoNum type="arabicPeriod" startAt="3"/>
              <a:tabLst>
                <a:tab pos="444500" algn="l"/>
              </a:tabLst>
            </a:pPr>
            <a:endParaRPr lang="it-IT" sz="800" dirty="0" smtClean="0">
              <a:solidFill>
                <a:schemeClr val="accent1">
                  <a:lumMod val="50000"/>
                </a:schemeClr>
              </a:solidFill>
            </a:endParaRPr>
          </a:p>
          <a:p>
            <a:pPr marL="896938" indent="-354013" algn="just">
              <a:buFont typeface="+mj-lt"/>
              <a:buAutoNum type="arabicPeriod" startAt="3"/>
              <a:tabLst>
                <a:tab pos="444500" algn="l"/>
              </a:tabLst>
            </a:pPr>
            <a:r>
              <a:rPr lang="it-IT" sz="1600" b="1" dirty="0" smtClean="0">
                <a:solidFill>
                  <a:schemeClr val="accent1">
                    <a:lumMod val="50000"/>
                  </a:schemeClr>
                </a:solidFill>
              </a:rPr>
              <a:t>INTERVENTI DI MIGLIORAMENTO SISMICO</a:t>
            </a:r>
            <a:r>
              <a:rPr lang="it-IT" sz="1600" dirty="0" smtClean="0">
                <a:solidFill>
                  <a:schemeClr val="accent1">
                    <a:lumMod val="50000"/>
                  </a:schemeClr>
                </a:solidFill>
              </a:rPr>
              <a:t>, </a:t>
            </a:r>
            <a:r>
              <a:rPr lang="it-IT" sz="1600" dirty="0">
                <a:solidFill>
                  <a:schemeClr val="accent1">
                    <a:lumMod val="50000"/>
                  </a:schemeClr>
                </a:solidFill>
              </a:rPr>
              <a:t>come definito dalle vigenti norme tecniche, riguardanti edifici di proprietà̀ pubblica destinati o da destinare ad uso scolastico, </a:t>
            </a:r>
            <a:r>
              <a:rPr lang="it-IT" sz="1600" b="1" dirty="0">
                <a:solidFill>
                  <a:srgbClr val="FF0000"/>
                </a:solidFill>
              </a:rPr>
              <a:t>nel caso in cui l’edificio non sia adeguabile </a:t>
            </a:r>
            <a:r>
              <a:rPr lang="it-IT" sz="1600" dirty="0">
                <a:solidFill>
                  <a:schemeClr val="accent1">
                    <a:lumMod val="50000"/>
                  </a:schemeClr>
                </a:solidFill>
              </a:rPr>
              <a:t>in ragione dell’insistenza di vincolo di interesse culturale così come previsto dal vigente decreto legislativo 22 gennaio 2004, n. 42 </a:t>
            </a:r>
            <a:endParaRPr lang="it-IT" sz="1600" dirty="0" smtClean="0">
              <a:solidFill>
                <a:schemeClr val="accent1">
                  <a:lumMod val="50000"/>
                </a:schemeClr>
              </a:solidFill>
            </a:endParaRPr>
          </a:p>
          <a:p>
            <a:pPr marL="896938" indent="-354013" algn="just">
              <a:buFont typeface="+mj-lt"/>
              <a:buAutoNum type="arabicPeriod" startAt="3"/>
              <a:tabLst>
                <a:tab pos="444500" algn="l"/>
              </a:tabLst>
            </a:pPr>
            <a:endParaRPr lang="it-IT" sz="1600" dirty="0">
              <a:solidFill>
                <a:schemeClr val="accent1">
                  <a:lumMod val="50000"/>
                </a:schemeClr>
              </a:solidFill>
            </a:endParaRPr>
          </a:p>
          <a:p>
            <a:pPr marL="542925" algn="r">
              <a:tabLst>
                <a:tab pos="444500" algn="l"/>
              </a:tabLst>
            </a:pPr>
            <a:r>
              <a:rPr lang="it-IT" sz="1600" dirty="0">
                <a:solidFill>
                  <a:schemeClr val="accent1">
                    <a:lumMod val="50000"/>
                  </a:schemeClr>
                </a:solidFill>
                <a:sym typeface="Wingdings"/>
              </a:rPr>
              <a:t></a:t>
            </a:r>
            <a:endParaRPr lang="it-IT" sz="1600" dirty="0">
              <a:solidFill>
                <a:schemeClr val="accent1">
                  <a:lumMod val="50000"/>
                </a:schemeClr>
              </a:solidFill>
            </a:endParaRPr>
          </a:p>
          <a:p>
            <a:pPr marL="896938" indent="-354013" algn="just">
              <a:buFont typeface="+mj-lt"/>
              <a:buAutoNum type="arabicPeriod" startAt="3"/>
              <a:tabLst>
                <a:tab pos="444500" algn="l"/>
              </a:tabLst>
            </a:pPr>
            <a:endParaRPr lang="it-IT" sz="1600" dirty="0">
              <a:solidFill>
                <a:schemeClr val="accent1">
                  <a:lumMod val="50000"/>
                </a:schemeClr>
              </a:solidFill>
            </a:endParaRPr>
          </a:p>
          <a:p>
            <a:pPr marL="900113" indent="-455613" algn="just"/>
            <a:r>
              <a:rPr lang="it-IT" sz="1600" dirty="0" smtClean="0">
                <a:solidFill>
                  <a:schemeClr val="accent1">
                    <a:lumMod val="50000"/>
                  </a:schemeClr>
                </a:solidFill>
              </a:rPr>
              <a:t> </a:t>
            </a:r>
            <a:endParaRPr lang="it-IT" sz="1600" dirty="0">
              <a:solidFill>
                <a:schemeClr val="accent1">
                  <a:lumMod val="50000"/>
                </a:schemeClr>
              </a:solidFill>
            </a:endParaRPr>
          </a:p>
        </p:txBody>
      </p:sp>
      <p:sp>
        <p:nvSpPr>
          <p:cNvPr id="19" name="CasellaDiTesto 18"/>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0" name="CasellaDiTesto 19"/>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1" name="CasellaDiTesto 20"/>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4" name="CasellaDiTesto 23"/>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5" name="CasellaDiTesto 24"/>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6" name="CasellaDiTesto 25"/>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7" name="CasellaDiTesto 26"/>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29" name="CasellaDiTesto 2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38" name="CasellaDiTesto 37"/>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39" name="CasellaDiTesto 38"/>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0" name="CasellaDiTesto 39"/>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1" name="CasellaDiTesto 40"/>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sp>
        <p:nvSpPr>
          <p:cNvPr id="42" name="CasellaDiTesto 41"/>
          <p:cNvSpPr txBox="1"/>
          <p:nvPr/>
        </p:nvSpPr>
        <p:spPr>
          <a:xfrm>
            <a:off x="9147671" y="1440953"/>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cxnSp>
        <p:nvCxnSpPr>
          <p:cNvPr id="43" name="Connettore 1 42"/>
          <p:cNvCxnSpPr/>
          <p:nvPr/>
        </p:nvCxnSpPr>
        <p:spPr>
          <a:xfrm>
            <a:off x="9269622" y="2621903"/>
            <a:ext cx="196694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516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5694700" cy="954107"/>
          </a:xfrm>
          <a:prstGeom prst="rect">
            <a:avLst/>
          </a:prstGeom>
          <a:noFill/>
        </p:spPr>
        <p:txBody>
          <a:bodyPr wrap="none" rtlCol="0">
            <a:spAutoFit/>
          </a:bodyPr>
          <a:lstStyle/>
          <a:p>
            <a:r>
              <a:rPr lang="it-IT" sz="2800" dirty="0" smtClean="0">
                <a:solidFill>
                  <a:schemeClr val="accent1">
                    <a:lumMod val="50000"/>
                  </a:schemeClr>
                </a:solidFill>
              </a:rPr>
              <a:t>Art. 4 Tipologie interventi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a:solidFill>
                  <a:schemeClr val="tx1">
                    <a:lumMod val="50000"/>
                    <a:lumOff val="50000"/>
                  </a:schemeClr>
                </a:solidFill>
              </a:rPr>
              <a:t>6</a:t>
            </a: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20" name="Rettangolo 19"/>
          <p:cNvSpPr/>
          <p:nvPr/>
        </p:nvSpPr>
        <p:spPr>
          <a:xfrm>
            <a:off x="378069" y="1351922"/>
            <a:ext cx="8261583" cy="5570756"/>
          </a:xfrm>
          <a:prstGeom prst="rect">
            <a:avLst/>
          </a:prstGeom>
        </p:spPr>
        <p:txBody>
          <a:bodyPr wrap="square">
            <a:spAutoFit/>
          </a:bodyPr>
          <a:lstStyle/>
          <a:p>
            <a:pPr marL="528637" indent="-342900" algn="just">
              <a:buFont typeface="+mj-lt"/>
              <a:buAutoNum type="alphaLcParenR" startAt="2"/>
              <a:tabLst>
                <a:tab pos="444500" algn="l"/>
              </a:tabLst>
            </a:pPr>
            <a:r>
              <a:rPr lang="it-IT" sz="1600" b="1" dirty="0" smtClean="0">
                <a:solidFill>
                  <a:schemeClr val="accent1">
                    <a:lumMod val="50000"/>
                  </a:schemeClr>
                </a:solidFill>
              </a:rPr>
              <a:t>COMPLETAMENTO DI STRUTTURE SCOLASTICHE</a:t>
            </a:r>
            <a:r>
              <a:rPr lang="it-IT" sz="1600" dirty="0" smtClean="0">
                <a:solidFill>
                  <a:schemeClr val="accent1">
                    <a:lumMod val="50000"/>
                  </a:schemeClr>
                </a:solidFill>
              </a:rPr>
              <a:t>, </a:t>
            </a:r>
            <a:r>
              <a:rPr lang="it-IT" sz="1600" dirty="0">
                <a:solidFill>
                  <a:schemeClr val="accent1">
                    <a:lumMod val="50000"/>
                  </a:schemeClr>
                </a:solidFill>
              </a:rPr>
              <a:t>o di porzioni di esse, </a:t>
            </a:r>
            <a:r>
              <a:rPr lang="it-IT" sz="1600" b="1" dirty="0" smtClean="0">
                <a:solidFill>
                  <a:schemeClr val="accent1">
                    <a:lumMod val="50000"/>
                  </a:schemeClr>
                </a:solidFill>
              </a:rPr>
              <a:t>INUTILIZZATE</a:t>
            </a:r>
            <a:r>
              <a:rPr lang="it-IT" sz="1600" dirty="0" smtClean="0">
                <a:solidFill>
                  <a:schemeClr val="accent1">
                    <a:lumMod val="50000"/>
                  </a:schemeClr>
                </a:solidFill>
              </a:rPr>
              <a:t>, NON UBICATE IN ZONE A RISCHIO IDROGEOLOGICO MOLTO ELEVATO (R4) ED ELEVATO (R3), i cui lavori sono iniziati ma mai terminati per carenza di fondi (cd. opere incompiute);</a:t>
            </a:r>
          </a:p>
          <a:p>
            <a:pPr marL="528637" indent="-342900" algn="just">
              <a:buFont typeface="+mj-lt"/>
              <a:buAutoNum type="alphaLcParenR" startAt="2"/>
              <a:tabLst>
                <a:tab pos="444500" algn="l"/>
              </a:tabLst>
            </a:pPr>
            <a:endParaRPr lang="it-IT" sz="1600" dirty="0" smtClean="0">
              <a:solidFill>
                <a:schemeClr val="accent1">
                  <a:lumMod val="50000"/>
                </a:schemeClr>
              </a:solidFill>
            </a:endParaRPr>
          </a:p>
          <a:p>
            <a:pPr marL="528637" indent="-342900" algn="just">
              <a:buFont typeface="+mj-lt"/>
              <a:buAutoNum type="alphaLcParenR" startAt="2"/>
              <a:tabLst>
                <a:tab pos="444500" algn="l"/>
              </a:tabLst>
            </a:pPr>
            <a:r>
              <a:rPr lang="it-IT" sz="1600" b="1" dirty="0" smtClean="0">
                <a:solidFill>
                  <a:schemeClr val="accent1">
                    <a:lumMod val="50000"/>
                  </a:schemeClr>
                </a:solidFill>
              </a:rPr>
              <a:t>NUOVE COSTRUZIONI SU AREE DI PROPRIETÀ̀ DELL’ENTE</a:t>
            </a:r>
            <a:r>
              <a:rPr lang="it-IT" sz="1600" dirty="0" smtClean="0">
                <a:solidFill>
                  <a:schemeClr val="accent1">
                    <a:lumMod val="50000"/>
                  </a:schemeClr>
                </a:solidFill>
              </a:rPr>
              <a:t>, necessarie a soddisfare specifiche esigenze scolastiche derivanti anche dalla necessità di dismettere una locazione onerosa; </a:t>
            </a:r>
          </a:p>
          <a:p>
            <a:pPr marL="528637" indent="-342900" algn="just">
              <a:buFont typeface="+mj-lt"/>
              <a:buAutoNum type="alphaLcParenR" startAt="2"/>
              <a:tabLst>
                <a:tab pos="444500" algn="l"/>
              </a:tabLst>
            </a:pPr>
            <a:endParaRPr lang="it-IT" sz="1600" dirty="0">
              <a:solidFill>
                <a:schemeClr val="accent1">
                  <a:lumMod val="50000"/>
                </a:schemeClr>
              </a:solidFill>
            </a:endParaRPr>
          </a:p>
          <a:p>
            <a:pPr marL="528637" indent="-342900" algn="just">
              <a:buFont typeface="+mj-lt"/>
              <a:buAutoNum type="alphaLcParenR" startAt="2"/>
              <a:tabLst>
                <a:tab pos="444500" algn="l"/>
              </a:tabLst>
            </a:pPr>
            <a:r>
              <a:rPr lang="it-IT" sz="1600" b="1" dirty="0" smtClean="0">
                <a:solidFill>
                  <a:schemeClr val="accent1">
                    <a:lumMod val="50000"/>
                  </a:schemeClr>
                </a:solidFill>
              </a:rPr>
              <a:t>AMPLIAMENTI </a:t>
            </a:r>
            <a:r>
              <a:rPr lang="it-IT" sz="1600" dirty="0">
                <a:solidFill>
                  <a:schemeClr val="accent1">
                    <a:lumMod val="50000"/>
                  </a:schemeClr>
                </a:solidFill>
              </a:rPr>
              <a:t>DI EDIFICI SCOLASTICI ESISTENTI </a:t>
            </a:r>
            <a:r>
              <a:rPr lang="it-IT" sz="1600" dirty="0" smtClean="0">
                <a:solidFill>
                  <a:schemeClr val="accent1">
                    <a:lumMod val="50000"/>
                  </a:schemeClr>
                </a:solidFill>
              </a:rPr>
              <a:t>UBICATI SULLA MEDESIMA AREA, </a:t>
            </a:r>
            <a:r>
              <a:rPr lang="it-IT" sz="1600" dirty="0">
                <a:solidFill>
                  <a:schemeClr val="accent1">
                    <a:lumMod val="50000"/>
                  </a:schemeClr>
                </a:solidFill>
              </a:rPr>
              <a:t>necessari a soddisfare specifiche esigenze scolastiche; </a:t>
            </a:r>
            <a:endParaRPr lang="it-IT" sz="1600" dirty="0" smtClean="0">
              <a:solidFill>
                <a:schemeClr val="accent1">
                  <a:lumMod val="50000"/>
                </a:schemeClr>
              </a:solidFill>
            </a:endParaRPr>
          </a:p>
          <a:p>
            <a:pPr marL="528637" indent="-342900" algn="just">
              <a:buFont typeface="+mj-lt"/>
              <a:buAutoNum type="alphaLcParenR" startAt="2"/>
              <a:tabLst>
                <a:tab pos="444500" algn="l"/>
              </a:tabLst>
            </a:pPr>
            <a:endParaRPr lang="it-IT" sz="1600" dirty="0">
              <a:solidFill>
                <a:schemeClr val="accent1">
                  <a:lumMod val="50000"/>
                </a:schemeClr>
              </a:solidFill>
            </a:endParaRPr>
          </a:p>
          <a:p>
            <a:pPr marL="527050" indent="-342900" algn="just">
              <a:buFont typeface="+mj-lt"/>
              <a:buAutoNum type="alphaLcParenR" startAt="2"/>
              <a:tabLst>
                <a:tab pos="185738" algn="l"/>
              </a:tabLst>
            </a:pPr>
            <a:r>
              <a:rPr lang="it-IT" sz="1600" dirty="0">
                <a:solidFill>
                  <a:schemeClr val="accent1">
                    <a:lumMod val="50000"/>
                  </a:schemeClr>
                </a:solidFill>
              </a:rPr>
              <a:t>I</a:t>
            </a:r>
            <a:r>
              <a:rPr lang="it-IT" sz="1600" dirty="0" smtClean="0">
                <a:solidFill>
                  <a:schemeClr val="accent1">
                    <a:lumMod val="50000"/>
                  </a:schemeClr>
                </a:solidFill>
              </a:rPr>
              <a:t>nterventi necessari all’abbattimento delle barriere architettoniche, al raggiungimento delle condizioni di sicurezza, di igiene, di salubrità̀ degli ambienti e all’adeguamento a norma degli impianti tecnologici esistenti; </a:t>
            </a:r>
          </a:p>
          <a:p>
            <a:pPr marL="527050" indent="-342900" algn="just">
              <a:buFont typeface="+mj-lt"/>
              <a:buAutoNum type="alphaLcParenR" startAt="2"/>
              <a:tabLst>
                <a:tab pos="185738" algn="l"/>
              </a:tabLst>
            </a:pPr>
            <a:endParaRPr lang="it-IT" sz="1600" dirty="0">
              <a:solidFill>
                <a:schemeClr val="accent1">
                  <a:lumMod val="50000"/>
                </a:schemeClr>
              </a:solidFill>
            </a:endParaRPr>
          </a:p>
          <a:p>
            <a:pPr marL="527050" indent="-342900" algn="just">
              <a:buFont typeface="+mj-lt"/>
              <a:buAutoNum type="alphaLcParenR" startAt="2"/>
              <a:tabLst>
                <a:tab pos="185738" algn="l"/>
              </a:tabLst>
            </a:pPr>
            <a:r>
              <a:rPr lang="it-IT" sz="1600" dirty="0">
                <a:solidFill>
                  <a:schemeClr val="accent1">
                    <a:lumMod val="50000"/>
                  </a:schemeClr>
                </a:solidFill>
              </a:rPr>
              <a:t>I</a:t>
            </a:r>
            <a:r>
              <a:rPr lang="it-IT" sz="1600" dirty="0" smtClean="0">
                <a:solidFill>
                  <a:schemeClr val="accent1">
                    <a:lumMod val="50000"/>
                  </a:schemeClr>
                </a:solidFill>
              </a:rPr>
              <a:t>nterventi necessari a garantire il rispetto della vigente normativa antincendio.</a:t>
            </a:r>
          </a:p>
          <a:p>
            <a:pPr marL="527050" indent="-342900" algn="just">
              <a:tabLst>
                <a:tab pos="185738" algn="l"/>
              </a:tabLst>
            </a:pPr>
            <a:endParaRPr lang="it-IT" sz="800" dirty="0">
              <a:solidFill>
                <a:schemeClr val="accent1">
                  <a:lumMod val="50000"/>
                </a:schemeClr>
              </a:solidFill>
            </a:endParaRPr>
          </a:p>
          <a:p>
            <a:pPr marL="185738" indent="-1588" algn="just">
              <a:tabLst>
                <a:tab pos="185738" algn="l"/>
              </a:tabLst>
            </a:pPr>
            <a:r>
              <a:rPr lang="it-IT" sz="1600" dirty="0" smtClean="0">
                <a:solidFill>
                  <a:schemeClr val="accent1">
                    <a:lumMod val="50000"/>
                  </a:schemeClr>
                </a:solidFill>
              </a:rPr>
              <a:t>GLI INTERVENTI DI CUI ALLE LETTERE </a:t>
            </a:r>
            <a:r>
              <a:rPr lang="it-IT" sz="1600" dirty="0" smtClean="0">
                <a:solidFill>
                  <a:srgbClr val="FF0000"/>
                </a:solidFill>
              </a:rPr>
              <a:t>e) </a:t>
            </a:r>
            <a:r>
              <a:rPr lang="it-IT" sz="1600" dirty="0" smtClean="0">
                <a:solidFill>
                  <a:schemeClr val="accent1">
                    <a:lumMod val="50000"/>
                  </a:schemeClr>
                </a:solidFill>
              </a:rPr>
              <a:t>ED </a:t>
            </a:r>
            <a:r>
              <a:rPr lang="it-IT" sz="1600" dirty="0" smtClean="0">
                <a:solidFill>
                  <a:srgbClr val="FF0000"/>
                </a:solidFill>
              </a:rPr>
              <a:t>f) </a:t>
            </a:r>
            <a:r>
              <a:rPr lang="it-IT" sz="1600" dirty="0" smtClean="0">
                <a:solidFill>
                  <a:schemeClr val="accent1">
                    <a:lumMod val="50000"/>
                  </a:schemeClr>
                </a:solidFill>
              </a:rPr>
              <a:t>SONO AMMESSI SOLO SE RELATIVI AD EDIFICI SCOLASTICI IN ADEGUATE E ACCERTATE CONDIZIONI DI SICUREZZA STRUTTURALE E SISMICA (art. 5 comma 4)</a:t>
            </a:r>
          </a:p>
          <a:p>
            <a:pPr marL="185738" indent="-1588" algn="r">
              <a:tabLst>
                <a:tab pos="185738" algn="l"/>
              </a:tabLst>
            </a:pPr>
            <a:r>
              <a:rPr lang="it-IT" sz="1600" dirty="0">
                <a:solidFill>
                  <a:schemeClr val="accent1">
                    <a:lumMod val="50000"/>
                  </a:schemeClr>
                </a:solidFill>
                <a:sym typeface="Wingdings"/>
              </a:rPr>
              <a:t></a:t>
            </a:r>
            <a:endParaRPr lang="it-IT" sz="1600" dirty="0">
              <a:solidFill>
                <a:schemeClr val="accent1">
                  <a:lumMod val="50000"/>
                </a:schemeClr>
              </a:solidFill>
            </a:endParaRPr>
          </a:p>
          <a:p>
            <a:pPr marL="185738" indent="-1588" algn="r">
              <a:tabLst>
                <a:tab pos="185738" algn="l"/>
              </a:tabLst>
            </a:pPr>
            <a:endParaRPr lang="it-IT" sz="1600" dirty="0" smtClean="0">
              <a:solidFill>
                <a:schemeClr val="accent1">
                  <a:lumMod val="50000"/>
                </a:schemeClr>
              </a:solidFill>
            </a:endParaRPr>
          </a:p>
          <a:p>
            <a:pPr marL="185738" indent="-1588" algn="just">
              <a:tabLst>
                <a:tab pos="185738" algn="l"/>
              </a:tabLst>
            </a:pPr>
            <a:endParaRPr lang="it-IT" sz="800" dirty="0">
              <a:solidFill>
                <a:schemeClr val="accent1">
                  <a:lumMod val="50000"/>
                </a:schemeClr>
              </a:solidFill>
            </a:endParaRPr>
          </a:p>
        </p:txBody>
      </p:sp>
      <p:sp>
        <p:nvSpPr>
          <p:cNvPr id="23" name="CasellaDiTesto 22"/>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4" name="CasellaDiTesto 23"/>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5" name="CasellaDiTesto 24"/>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6" name="CasellaDiTesto 25"/>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7" name="CasellaDiTesto 26"/>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9" name="CasellaDiTesto 28"/>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38" name="CasellaDiTesto 37"/>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9" name="CasellaDiTesto 38"/>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41" name="CasellaDiTesto 40"/>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2" name="CasellaDiTesto 41"/>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3" name="CasellaDiTesto 42"/>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4" name="CasellaDiTesto 43"/>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sp>
        <p:nvSpPr>
          <p:cNvPr id="40" name="CasellaDiTesto 39"/>
          <p:cNvSpPr txBox="1"/>
          <p:nvPr/>
        </p:nvSpPr>
        <p:spPr>
          <a:xfrm>
            <a:off x="9147671" y="1440953"/>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cxnSp>
        <p:nvCxnSpPr>
          <p:cNvPr id="45" name="Connettore 1 44"/>
          <p:cNvCxnSpPr/>
          <p:nvPr/>
        </p:nvCxnSpPr>
        <p:spPr>
          <a:xfrm>
            <a:off x="9269622" y="2621903"/>
            <a:ext cx="196694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45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832695" y="0"/>
            <a:ext cx="3347421" cy="6858000"/>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rotWithShape="1">
          <a:blip r:embed="rId2">
            <a:extLst>
              <a:ext uri="{28A0092B-C50C-407E-A947-70E740481C1C}">
                <a14:useLocalDpi xmlns:a14="http://schemas.microsoft.com/office/drawing/2010/main" val="0"/>
              </a:ext>
            </a:extLst>
          </a:blip>
          <a:srcRect l="51904" r="20497"/>
          <a:stretch/>
        </p:blipFill>
        <p:spPr>
          <a:xfrm>
            <a:off x="8831179" y="0"/>
            <a:ext cx="3356810" cy="6849129"/>
          </a:xfrm>
          <a:prstGeom prst="rect">
            <a:avLst/>
          </a:prstGeom>
        </p:spPr>
      </p:pic>
      <p:sp>
        <p:nvSpPr>
          <p:cNvPr id="13" name="Rettangolo 12"/>
          <p:cNvSpPr/>
          <p:nvPr/>
        </p:nvSpPr>
        <p:spPr>
          <a:xfrm>
            <a:off x="-1" y="854767"/>
            <a:ext cx="8827579" cy="165174"/>
          </a:xfrm>
          <a:prstGeom prst="rect">
            <a:avLst/>
          </a:prstGeom>
          <a:solidFill>
            <a:schemeClr val="accent1">
              <a:alpha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242759" y="331547"/>
            <a:ext cx="5694700" cy="954107"/>
          </a:xfrm>
          <a:prstGeom prst="rect">
            <a:avLst/>
          </a:prstGeom>
          <a:noFill/>
        </p:spPr>
        <p:txBody>
          <a:bodyPr wrap="none" rtlCol="0">
            <a:spAutoFit/>
          </a:bodyPr>
          <a:lstStyle/>
          <a:p>
            <a:r>
              <a:rPr lang="it-IT" sz="2800" dirty="0" smtClean="0">
                <a:solidFill>
                  <a:schemeClr val="accent1">
                    <a:lumMod val="50000"/>
                  </a:schemeClr>
                </a:solidFill>
              </a:rPr>
              <a:t>Art. 4 Tipologie interventi ammissibili </a:t>
            </a:r>
            <a:endParaRPr lang="it-IT" sz="2800" dirty="0">
              <a:solidFill>
                <a:schemeClr val="accent1">
                  <a:lumMod val="50000"/>
                </a:schemeClr>
              </a:solidFill>
            </a:endParaRPr>
          </a:p>
          <a:p>
            <a:endParaRPr lang="it-IT" sz="2800" dirty="0">
              <a:solidFill>
                <a:schemeClr val="accent1">
                  <a:lumMod val="50000"/>
                </a:schemeClr>
              </a:solidFill>
            </a:endParaRPr>
          </a:p>
        </p:txBody>
      </p:sp>
      <p:sp>
        <p:nvSpPr>
          <p:cNvPr id="16" name="Ovale 15"/>
          <p:cNvSpPr/>
          <p:nvPr/>
        </p:nvSpPr>
        <p:spPr>
          <a:xfrm>
            <a:off x="9160079" y="677161"/>
            <a:ext cx="512401" cy="5124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9255439" y="733797"/>
            <a:ext cx="314510" cy="400110"/>
          </a:xfrm>
          <a:prstGeom prst="rect">
            <a:avLst/>
          </a:prstGeom>
          <a:noFill/>
        </p:spPr>
        <p:txBody>
          <a:bodyPr wrap="none" rtlCol="0">
            <a:spAutoFit/>
          </a:bodyPr>
          <a:lstStyle/>
          <a:p>
            <a:r>
              <a:rPr lang="it-IT" sz="2000" dirty="0">
                <a:solidFill>
                  <a:schemeClr val="tx1">
                    <a:lumMod val="50000"/>
                    <a:lumOff val="50000"/>
                  </a:schemeClr>
                </a:solidFill>
              </a:rPr>
              <a:t>7</a:t>
            </a:r>
          </a:p>
        </p:txBody>
      </p:sp>
      <p:pic>
        <p:nvPicPr>
          <p:cNvPr id="37" name="Immagin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960" y="6371064"/>
            <a:ext cx="1379746" cy="581026"/>
          </a:xfrm>
          <a:prstGeom prst="rect">
            <a:avLst/>
          </a:prstGeom>
        </p:spPr>
      </p:pic>
      <p:sp>
        <p:nvSpPr>
          <p:cNvPr id="18" name="Rettangolo 17"/>
          <p:cNvSpPr/>
          <p:nvPr/>
        </p:nvSpPr>
        <p:spPr>
          <a:xfrm>
            <a:off x="282996" y="1285654"/>
            <a:ext cx="8261583" cy="5613845"/>
          </a:xfrm>
          <a:prstGeom prst="rect">
            <a:avLst/>
          </a:prstGeom>
        </p:spPr>
        <p:txBody>
          <a:bodyPr wrap="square">
            <a:spAutoFit/>
          </a:bodyPr>
          <a:lstStyle/>
          <a:p>
            <a:pPr marL="185738" algn="just"/>
            <a:r>
              <a:rPr lang="it-IT" sz="1600" b="1" i="1" u="sng" dirty="0" smtClean="0">
                <a:solidFill>
                  <a:srgbClr val="1F4E79"/>
                </a:solidFill>
              </a:rPr>
              <a:t>SONO AMMESSI TUTTI GLI ALTRI INTERVENTI</a:t>
            </a:r>
            <a:r>
              <a:rPr lang="it-IT" sz="1600" dirty="0" smtClean="0">
                <a:solidFill>
                  <a:srgbClr val="1F4E79"/>
                </a:solidFill>
              </a:rPr>
              <a:t>, sostanzialmente riconducibili alla tipologia  DELL’EFFICIENTAMENTO ENERGETICO e a quella del MIGLIORAMENTO DELL’ATTRATTIVITÀ DELLE SCUOLE, diversi da quelli suddetti, </a:t>
            </a:r>
            <a:r>
              <a:rPr lang="it-IT" sz="1600" b="1" i="1" u="sng" dirty="0" smtClean="0">
                <a:solidFill>
                  <a:srgbClr val="1F4E79"/>
                </a:solidFill>
              </a:rPr>
              <a:t>PURCHÉ́ L’EDIFICIO SCOLASTICO SIA AGIBILE E SIA IN ADEGUATE E ACCERTATE CONDIZIONI DI SICUREZZA STRUTTURALE E SISMICA</a:t>
            </a:r>
            <a:r>
              <a:rPr lang="it-IT" sz="1600" dirty="0" smtClean="0">
                <a:solidFill>
                  <a:srgbClr val="1F4E79"/>
                </a:solidFill>
              </a:rPr>
              <a:t>.</a:t>
            </a:r>
          </a:p>
          <a:p>
            <a:pPr marL="185738" algn="just"/>
            <a:endParaRPr lang="it-IT" sz="1600" dirty="0">
              <a:solidFill>
                <a:srgbClr val="1F4E79"/>
              </a:solidFill>
            </a:endParaRPr>
          </a:p>
          <a:p>
            <a:pPr marL="185738" algn="just"/>
            <a:r>
              <a:rPr lang="it-IT" sz="1600" dirty="0">
                <a:solidFill>
                  <a:srgbClr val="1F4E79"/>
                </a:solidFill>
              </a:rPr>
              <a:t>N.B. </a:t>
            </a:r>
            <a:r>
              <a:rPr lang="it-IT" sz="1600" dirty="0" err="1">
                <a:solidFill>
                  <a:srgbClr val="1F4E79"/>
                </a:solidFill>
              </a:rPr>
              <a:t>rif.</a:t>
            </a:r>
            <a:r>
              <a:rPr lang="it-IT" sz="1600" dirty="0">
                <a:solidFill>
                  <a:srgbClr val="1F4E79"/>
                </a:solidFill>
              </a:rPr>
              <a:t> </a:t>
            </a:r>
            <a:r>
              <a:rPr lang="it-IT" sz="1600" b="1" u="sng" dirty="0">
                <a:solidFill>
                  <a:srgbClr val="1F4E79"/>
                </a:solidFill>
              </a:rPr>
              <a:t>art. </a:t>
            </a:r>
            <a:r>
              <a:rPr lang="it-IT" sz="1600" b="1" u="sng" dirty="0" smtClean="0">
                <a:solidFill>
                  <a:srgbClr val="1F4E79"/>
                </a:solidFill>
              </a:rPr>
              <a:t>5, </a:t>
            </a:r>
            <a:r>
              <a:rPr lang="it-IT" sz="1600" b="1" u="sng" dirty="0">
                <a:solidFill>
                  <a:srgbClr val="1F4E79"/>
                </a:solidFill>
              </a:rPr>
              <a:t>comma 4 </a:t>
            </a:r>
            <a:r>
              <a:rPr lang="it-IT" sz="1600" dirty="0">
                <a:solidFill>
                  <a:srgbClr val="1F4E79"/>
                </a:solidFill>
              </a:rPr>
              <a:t>del presente avviso</a:t>
            </a:r>
            <a:r>
              <a:rPr lang="it-IT" sz="1600" dirty="0" smtClean="0">
                <a:solidFill>
                  <a:srgbClr val="1F4E79"/>
                </a:solidFill>
              </a:rPr>
              <a:t>:</a:t>
            </a:r>
          </a:p>
          <a:p>
            <a:pPr marL="185738" algn="just"/>
            <a:endParaRPr lang="it-IT" sz="800" dirty="0" smtClean="0">
              <a:solidFill>
                <a:srgbClr val="1F4E79"/>
              </a:solidFill>
            </a:endParaRPr>
          </a:p>
          <a:p>
            <a:pPr marL="185738" algn="just">
              <a:lnSpc>
                <a:spcPct val="130000"/>
              </a:lnSpc>
            </a:pPr>
            <a:r>
              <a:rPr lang="it-IT" sz="1600" i="1" dirty="0" smtClean="0">
                <a:solidFill>
                  <a:srgbClr val="1F4E79"/>
                </a:solidFill>
              </a:rPr>
              <a:t>“Per </a:t>
            </a:r>
            <a:r>
              <a:rPr lang="it-IT" sz="1600" i="1" dirty="0">
                <a:solidFill>
                  <a:srgbClr val="1F4E79"/>
                </a:solidFill>
              </a:rPr>
              <a:t>le finalità̀ di cui al presente Avviso, l’edificio scolastico è da considerare in adeguate e accertate condizioni di sicurezza strutturale e sismica, qualora: </a:t>
            </a:r>
          </a:p>
          <a:p>
            <a:pPr marL="542925" indent="-357188" algn="just">
              <a:lnSpc>
                <a:spcPct val="130000"/>
              </a:lnSpc>
              <a:buFont typeface="+mj-lt"/>
              <a:buAutoNum type="alphaLcParenR"/>
            </a:pPr>
            <a:r>
              <a:rPr lang="it-IT" sz="1600" i="1" dirty="0">
                <a:solidFill>
                  <a:srgbClr val="1F4E79"/>
                </a:solidFill>
              </a:rPr>
              <a:t>sia dotato del certificato di collaudo relativo all’intero organismo strutturale progettato secondo le NTC 2008; </a:t>
            </a:r>
          </a:p>
          <a:p>
            <a:pPr marL="542925" indent="-357188" algn="just">
              <a:lnSpc>
                <a:spcPct val="130000"/>
              </a:lnSpc>
              <a:buFont typeface="+mj-lt"/>
              <a:buAutoNum type="alphaLcParenR"/>
            </a:pPr>
            <a:r>
              <a:rPr lang="it-IT" sz="1600" i="1" dirty="0">
                <a:solidFill>
                  <a:srgbClr val="1F4E79"/>
                </a:solidFill>
              </a:rPr>
              <a:t>sia dotato di collaudo relativo all’intero organismo strutturale progettato secondo le norme antecedenti alle NTC 2008, implementato con gli esiti positivi della verifica di vulnerabilità̀ redatta con le modalità̀ di cui in appresso e secondo le NTC approvate con l’OPCM 20 marzo 2003, n.3274 o successive; </a:t>
            </a:r>
          </a:p>
          <a:p>
            <a:pPr marL="542925" indent="-357188" algn="just">
              <a:lnSpc>
                <a:spcPct val="130000"/>
              </a:lnSpc>
              <a:buFont typeface="+mj-lt"/>
              <a:buAutoNum type="alphaLcParenR"/>
            </a:pPr>
            <a:r>
              <a:rPr lang="it-IT" sz="1600" i="1" dirty="0">
                <a:solidFill>
                  <a:srgbClr val="1F4E79"/>
                </a:solidFill>
              </a:rPr>
              <a:t>sia dotato della verifica di vulnerabilità̀ con esito positivo redatta con le modalità̀ di cui in appresso e secondo le NTC approvate con l’OPCM 20 marzo 2003, n.3274 o successive</a:t>
            </a:r>
            <a:r>
              <a:rPr lang="it-IT" sz="1600" i="1" dirty="0" smtClean="0">
                <a:solidFill>
                  <a:srgbClr val="1F4E79"/>
                </a:solidFill>
              </a:rPr>
              <a:t>.”</a:t>
            </a:r>
          </a:p>
          <a:p>
            <a:pPr marL="185737" algn="r">
              <a:lnSpc>
                <a:spcPct val="130000"/>
              </a:lnSpc>
            </a:pPr>
            <a:r>
              <a:rPr lang="it-IT" sz="1600" dirty="0">
                <a:solidFill>
                  <a:schemeClr val="accent1">
                    <a:lumMod val="50000"/>
                  </a:schemeClr>
                </a:solidFill>
                <a:sym typeface="Wingdings"/>
              </a:rPr>
              <a:t></a:t>
            </a:r>
            <a:endParaRPr lang="it-IT" sz="1600" dirty="0">
              <a:solidFill>
                <a:schemeClr val="accent1">
                  <a:lumMod val="50000"/>
                </a:schemeClr>
              </a:solidFill>
            </a:endParaRPr>
          </a:p>
          <a:p>
            <a:pPr marL="185737" algn="r">
              <a:lnSpc>
                <a:spcPct val="130000"/>
              </a:lnSpc>
            </a:pPr>
            <a:r>
              <a:rPr lang="it-IT" sz="1600" i="1" dirty="0" smtClean="0">
                <a:solidFill>
                  <a:srgbClr val="1F4E79"/>
                </a:solidFill>
              </a:rPr>
              <a:t> </a:t>
            </a:r>
            <a:endParaRPr lang="it-IT" sz="1600" i="1" dirty="0">
              <a:solidFill>
                <a:srgbClr val="1F4E79"/>
              </a:solidFill>
            </a:endParaRPr>
          </a:p>
        </p:txBody>
      </p:sp>
      <p:sp>
        <p:nvSpPr>
          <p:cNvPr id="21" name="CasellaDiTesto 20"/>
          <p:cNvSpPr txBox="1"/>
          <p:nvPr/>
        </p:nvSpPr>
        <p:spPr>
          <a:xfrm>
            <a:off x="9160079" y="1752548"/>
            <a:ext cx="1463991" cy="276999"/>
          </a:xfrm>
          <a:prstGeom prst="rect">
            <a:avLst/>
          </a:prstGeom>
          <a:noFill/>
        </p:spPr>
        <p:txBody>
          <a:bodyPr wrap="none" rtlCol="0">
            <a:spAutoFit/>
          </a:bodyPr>
          <a:lstStyle/>
          <a:p>
            <a:r>
              <a:rPr lang="it-IT" sz="1200" dirty="0" smtClean="0">
                <a:solidFill>
                  <a:schemeClr val="bg1"/>
                </a:solidFill>
              </a:rPr>
              <a:t>Proposte progettuali</a:t>
            </a:r>
            <a:endParaRPr lang="it-IT" sz="1200" dirty="0">
              <a:solidFill>
                <a:schemeClr val="bg1"/>
              </a:solidFill>
            </a:endParaRPr>
          </a:p>
        </p:txBody>
      </p:sp>
      <p:sp>
        <p:nvSpPr>
          <p:cNvPr id="23" name="CasellaDiTesto 22"/>
          <p:cNvSpPr txBox="1"/>
          <p:nvPr/>
        </p:nvSpPr>
        <p:spPr>
          <a:xfrm>
            <a:off x="9160079" y="2048919"/>
            <a:ext cx="1835054" cy="276999"/>
          </a:xfrm>
          <a:prstGeom prst="rect">
            <a:avLst/>
          </a:prstGeom>
          <a:noFill/>
        </p:spPr>
        <p:txBody>
          <a:bodyPr wrap="none" rtlCol="0">
            <a:spAutoFit/>
          </a:bodyPr>
          <a:lstStyle/>
          <a:p>
            <a:r>
              <a:rPr lang="it-IT" sz="1200" dirty="0" smtClean="0">
                <a:solidFill>
                  <a:schemeClr val="bg1"/>
                </a:solidFill>
              </a:rPr>
              <a:t>Chi può presentare istanza</a:t>
            </a:r>
            <a:endParaRPr lang="it-IT" sz="1200" dirty="0">
              <a:solidFill>
                <a:schemeClr val="bg1"/>
              </a:solidFill>
            </a:endParaRPr>
          </a:p>
        </p:txBody>
      </p:sp>
      <p:sp>
        <p:nvSpPr>
          <p:cNvPr id="24" name="CasellaDiTesto 23"/>
          <p:cNvSpPr txBox="1"/>
          <p:nvPr/>
        </p:nvSpPr>
        <p:spPr>
          <a:xfrm>
            <a:off x="9160079" y="2345290"/>
            <a:ext cx="2167838" cy="276999"/>
          </a:xfrm>
          <a:prstGeom prst="rect">
            <a:avLst/>
          </a:prstGeom>
          <a:noFill/>
        </p:spPr>
        <p:txBody>
          <a:bodyPr wrap="none" rtlCol="0">
            <a:spAutoFit/>
          </a:bodyPr>
          <a:lstStyle/>
          <a:p>
            <a:r>
              <a:rPr lang="it-IT" sz="1200" dirty="0">
                <a:solidFill>
                  <a:schemeClr val="bg1"/>
                </a:solidFill>
              </a:rPr>
              <a:t>Tipologie interventi ammissibili </a:t>
            </a:r>
          </a:p>
        </p:txBody>
      </p:sp>
      <p:sp>
        <p:nvSpPr>
          <p:cNvPr id="25" name="CasellaDiTesto 24"/>
          <p:cNvSpPr txBox="1"/>
          <p:nvPr/>
        </p:nvSpPr>
        <p:spPr>
          <a:xfrm>
            <a:off x="9160079" y="2641661"/>
            <a:ext cx="2504468" cy="276999"/>
          </a:xfrm>
          <a:prstGeom prst="rect">
            <a:avLst/>
          </a:prstGeom>
          <a:noFill/>
        </p:spPr>
        <p:txBody>
          <a:bodyPr wrap="none" rtlCol="0">
            <a:spAutoFit/>
          </a:bodyPr>
          <a:lstStyle/>
          <a:p>
            <a:r>
              <a:rPr lang="it-IT" sz="1200" dirty="0">
                <a:solidFill>
                  <a:schemeClr val="bg1"/>
                </a:solidFill>
              </a:rPr>
              <a:t>Tipologie interventi NON ammissibili </a:t>
            </a:r>
          </a:p>
        </p:txBody>
      </p:sp>
      <p:sp>
        <p:nvSpPr>
          <p:cNvPr id="26" name="CasellaDiTesto 25"/>
          <p:cNvSpPr txBox="1"/>
          <p:nvPr/>
        </p:nvSpPr>
        <p:spPr>
          <a:xfrm>
            <a:off x="9160079" y="2936971"/>
            <a:ext cx="2321598" cy="276999"/>
          </a:xfrm>
          <a:prstGeom prst="rect">
            <a:avLst/>
          </a:prstGeom>
          <a:noFill/>
        </p:spPr>
        <p:txBody>
          <a:bodyPr wrap="none" rtlCol="0">
            <a:spAutoFit/>
          </a:bodyPr>
          <a:lstStyle/>
          <a:p>
            <a:r>
              <a:rPr lang="it-IT" sz="1200" dirty="0" smtClean="0">
                <a:solidFill>
                  <a:schemeClr val="bg1"/>
                </a:solidFill>
              </a:rPr>
              <a:t>ARES -  Anagrafe Edilizia Scolastica</a:t>
            </a:r>
            <a:endParaRPr lang="it-IT" sz="1200" dirty="0">
              <a:solidFill>
                <a:schemeClr val="bg1"/>
              </a:solidFill>
            </a:endParaRPr>
          </a:p>
        </p:txBody>
      </p:sp>
      <p:sp>
        <p:nvSpPr>
          <p:cNvPr id="27" name="CasellaDiTesto 26"/>
          <p:cNvSpPr txBox="1"/>
          <p:nvPr/>
        </p:nvSpPr>
        <p:spPr>
          <a:xfrm>
            <a:off x="9160079" y="3213970"/>
            <a:ext cx="1854675" cy="276999"/>
          </a:xfrm>
          <a:prstGeom prst="rect">
            <a:avLst/>
          </a:prstGeom>
          <a:noFill/>
        </p:spPr>
        <p:txBody>
          <a:bodyPr wrap="none" rtlCol="0">
            <a:spAutoFit/>
          </a:bodyPr>
          <a:lstStyle/>
          <a:p>
            <a:r>
              <a:rPr lang="it-IT" sz="1200" dirty="0" smtClean="0">
                <a:solidFill>
                  <a:schemeClr val="bg1"/>
                </a:solidFill>
              </a:rPr>
              <a:t>Modalità di partecipazione</a:t>
            </a:r>
            <a:endParaRPr lang="it-IT" sz="1200" dirty="0">
              <a:solidFill>
                <a:schemeClr val="bg1"/>
              </a:solidFill>
            </a:endParaRPr>
          </a:p>
        </p:txBody>
      </p:sp>
      <p:sp>
        <p:nvSpPr>
          <p:cNvPr id="29" name="CasellaDiTesto 28"/>
          <p:cNvSpPr txBox="1"/>
          <p:nvPr/>
        </p:nvSpPr>
        <p:spPr>
          <a:xfrm>
            <a:off x="9160079" y="3521544"/>
            <a:ext cx="1747338" cy="276999"/>
          </a:xfrm>
          <a:prstGeom prst="rect">
            <a:avLst/>
          </a:prstGeom>
          <a:noFill/>
        </p:spPr>
        <p:txBody>
          <a:bodyPr wrap="none" rtlCol="0">
            <a:spAutoFit/>
          </a:bodyPr>
          <a:lstStyle/>
          <a:p>
            <a:r>
              <a:rPr lang="it-IT" sz="1200" dirty="0" smtClean="0">
                <a:solidFill>
                  <a:schemeClr val="bg1"/>
                </a:solidFill>
              </a:rPr>
              <a:t>Ammissibilità della spesa</a:t>
            </a:r>
            <a:endParaRPr lang="it-IT" sz="1200" dirty="0">
              <a:solidFill>
                <a:schemeClr val="bg1"/>
              </a:solidFill>
            </a:endParaRPr>
          </a:p>
        </p:txBody>
      </p:sp>
      <p:sp>
        <p:nvSpPr>
          <p:cNvPr id="38" name="CasellaDiTesto 37"/>
          <p:cNvSpPr txBox="1"/>
          <p:nvPr/>
        </p:nvSpPr>
        <p:spPr>
          <a:xfrm>
            <a:off x="9160079" y="3803247"/>
            <a:ext cx="1734899" cy="276999"/>
          </a:xfrm>
          <a:prstGeom prst="rect">
            <a:avLst/>
          </a:prstGeom>
          <a:noFill/>
        </p:spPr>
        <p:txBody>
          <a:bodyPr wrap="none" rtlCol="0">
            <a:spAutoFit/>
          </a:bodyPr>
          <a:lstStyle/>
          <a:p>
            <a:r>
              <a:rPr lang="it-IT" sz="1200" dirty="0" smtClean="0">
                <a:solidFill>
                  <a:schemeClr val="bg1"/>
                </a:solidFill>
              </a:rPr>
              <a:t>Riparto fondo Mutuo Bei</a:t>
            </a:r>
            <a:endParaRPr lang="it-IT" sz="1200" dirty="0">
              <a:solidFill>
                <a:schemeClr val="bg1"/>
              </a:solidFill>
            </a:endParaRPr>
          </a:p>
        </p:txBody>
      </p:sp>
      <p:sp>
        <p:nvSpPr>
          <p:cNvPr id="39" name="CasellaDiTesto 38"/>
          <p:cNvSpPr txBox="1"/>
          <p:nvPr/>
        </p:nvSpPr>
        <p:spPr>
          <a:xfrm>
            <a:off x="9161640" y="1463042"/>
            <a:ext cx="1488806" cy="276999"/>
          </a:xfrm>
          <a:prstGeom prst="rect">
            <a:avLst/>
          </a:prstGeom>
          <a:noFill/>
        </p:spPr>
        <p:txBody>
          <a:bodyPr wrap="none" rtlCol="0">
            <a:spAutoFit/>
          </a:bodyPr>
          <a:lstStyle/>
          <a:p>
            <a:r>
              <a:rPr lang="it-IT" sz="1200" dirty="0" smtClean="0">
                <a:solidFill>
                  <a:schemeClr val="bg1"/>
                </a:solidFill>
              </a:rPr>
              <a:t>Riferimenti e </a:t>
            </a:r>
            <a:r>
              <a:rPr lang="it-IT" sz="1200" dirty="0">
                <a:solidFill>
                  <a:schemeClr val="bg1"/>
                </a:solidFill>
              </a:rPr>
              <a:t>f</a:t>
            </a:r>
            <a:r>
              <a:rPr lang="it-IT" sz="1200" dirty="0" smtClean="0">
                <a:solidFill>
                  <a:schemeClr val="bg1"/>
                </a:solidFill>
              </a:rPr>
              <a:t>inalità </a:t>
            </a:r>
            <a:endParaRPr lang="it-IT" sz="1200" dirty="0">
              <a:solidFill>
                <a:schemeClr val="bg1"/>
              </a:solidFill>
            </a:endParaRPr>
          </a:p>
        </p:txBody>
      </p:sp>
      <p:sp>
        <p:nvSpPr>
          <p:cNvPr id="40" name="CasellaDiTesto 39"/>
          <p:cNvSpPr txBox="1"/>
          <p:nvPr/>
        </p:nvSpPr>
        <p:spPr>
          <a:xfrm>
            <a:off x="9172518" y="4094146"/>
            <a:ext cx="2694392" cy="276999"/>
          </a:xfrm>
          <a:prstGeom prst="rect">
            <a:avLst/>
          </a:prstGeom>
          <a:noFill/>
        </p:spPr>
        <p:txBody>
          <a:bodyPr wrap="none" rtlCol="0">
            <a:spAutoFit/>
          </a:bodyPr>
          <a:lstStyle/>
          <a:p>
            <a:r>
              <a:rPr lang="it-IT" sz="1200" dirty="0" smtClean="0">
                <a:solidFill>
                  <a:schemeClr val="bg1"/>
                </a:solidFill>
              </a:rPr>
              <a:t>Procedura di selezione e aggiornamento</a:t>
            </a:r>
            <a:endParaRPr lang="it-IT" sz="1200" dirty="0">
              <a:solidFill>
                <a:schemeClr val="bg1"/>
              </a:solidFill>
            </a:endParaRPr>
          </a:p>
        </p:txBody>
      </p:sp>
      <p:sp>
        <p:nvSpPr>
          <p:cNvPr id="41" name="CasellaDiTesto 40"/>
          <p:cNvSpPr txBox="1"/>
          <p:nvPr/>
        </p:nvSpPr>
        <p:spPr>
          <a:xfrm>
            <a:off x="9159209" y="4415721"/>
            <a:ext cx="2200282" cy="276999"/>
          </a:xfrm>
          <a:prstGeom prst="rect">
            <a:avLst/>
          </a:prstGeom>
          <a:noFill/>
        </p:spPr>
        <p:txBody>
          <a:bodyPr wrap="none" rtlCol="0">
            <a:spAutoFit/>
          </a:bodyPr>
          <a:lstStyle/>
          <a:p>
            <a:r>
              <a:rPr lang="it-IT" sz="1200" dirty="0" smtClean="0">
                <a:solidFill>
                  <a:schemeClr val="bg1"/>
                </a:solidFill>
              </a:rPr>
              <a:t>Contributo massimo concedibile</a:t>
            </a:r>
            <a:endParaRPr lang="it-IT" sz="1200" dirty="0">
              <a:solidFill>
                <a:schemeClr val="bg1"/>
              </a:solidFill>
            </a:endParaRPr>
          </a:p>
        </p:txBody>
      </p:sp>
      <p:sp>
        <p:nvSpPr>
          <p:cNvPr id="42" name="CasellaDiTesto 41"/>
          <p:cNvSpPr txBox="1"/>
          <p:nvPr/>
        </p:nvSpPr>
        <p:spPr>
          <a:xfrm>
            <a:off x="9184273" y="4692720"/>
            <a:ext cx="2346925" cy="276999"/>
          </a:xfrm>
          <a:prstGeom prst="rect">
            <a:avLst/>
          </a:prstGeom>
          <a:noFill/>
        </p:spPr>
        <p:txBody>
          <a:bodyPr wrap="none" rtlCol="0">
            <a:spAutoFit/>
          </a:bodyPr>
          <a:lstStyle/>
          <a:p>
            <a:r>
              <a:rPr lang="it-IT" sz="1200" dirty="0" smtClean="0">
                <a:solidFill>
                  <a:schemeClr val="bg1"/>
                </a:solidFill>
              </a:rPr>
              <a:t>Contributi straordinari antincendio</a:t>
            </a:r>
            <a:endParaRPr lang="it-IT" sz="1200" dirty="0">
              <a:solidFill>
                <a:schemeClr val="bg1"/>
              </a:solidFill>
            </a:endParaRPr>
          </a:p>
        </p:txBody>
      </p:sp>
      <p:sp>
        <p:nvSpPr>
          <p:cNvPr id="43" name="CasellaDiTesto 42"/>
          <p:cNvSpPr txBox="1"/>
          <p:nvPr/>
        </p:nvSpPr>
        <p:spPr>
          <a:xfrm>
            <a:off x="9184273" y="4986891"/>
            <a:ext cx="1531894" cy="276999"/>
          </a:xfrm>
          <a:prstGeom prst="rect">
            <a:avLst/>
          </a:prstGeom>
          <a:noFill/>
        </p:spPr>
        <p:txBody>
          <a:bodyPr wrap="none" rtlCol="0">
            <a:spAutoFit/>
          </a:bodyPr>
          <a:lstStyle/>
          <a:p>
            <a:r>
              <a:rPr lang="it-IT" sz="1200" dirty="0" smtClean="0">
                <a:solidFill>
                  <a:schemeClr val="bg1"/>
                </a:solidFill>
              </a:rPr>
              <a:t>Scheda di valutazione</a:t>
            </a:r>
            <a:endParaRPr lang="it-IT" sz="1200" dirty="0">
              <a:solidFill>
                <a:schemeClr val="bg1"/>
              </a:solidFill>
            </a:endParaRPr>
          </a:p>
        </p:txBody>
      </p:sp>
      <p:cxnSp>
        <p:nvCxnSpPr>
          <p:cNvPr id="44" name="Connettore 1 43"/>
          <p:cNvCxnSpPr/>
          <p:nvPr/>
        </p:nvCxnSpPr>
        <p:spPr>
          <a:xfrm>
            <a:off x="9269622" y="2621903"/>
            <a:ext cx="196694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85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3588</TotalTime>
  <Words>6221</Words>
  <Application>Microsoft Office PowerPoint</Application>
  <PresentationFormat>Personalizzato</PresentationFormat>
  <Paragraphs>802</Paragraphs>
  <Slides>33</Slides>
  <Notes>0</Notes>
  <HiddenSlides>0</HiddenSlides>
  <MMClips>0</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GABRIELE</dc:creator>
  <cp:lastModifiedBy>Utente Windows</cp:lastModifiedBy>
  <cp:revision>387</cp:revision>
  <cp:lastPrinted>2018-06-13T10:35:00Z</cp:lastPrinted>
  <dcterms:created xsi:type="dcterms:W3CDTF">2018-05-17T13:03:35Z</dcterms:created>
  <dcterms:modified xsi:type="dcterms:W3CDTF">2018-06-15T13:44:53Z</dcterms:modified>
</cp:coreProperties>
</file>